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35" autoAdjust="0"/>
    <p:restoredTop sz="85174"/>
  </p:normalViewPr>
  <p:slideViewPr>
    <p:cSldViewPr snapToGrid="0" snapToObjects="1">
      <p:cViewPr varScale="1">
        <p:scale>
          <a:sx n="56" d="100"/>
          <a:sy n="56" d="100"/>
        </p:scale>
        <p:origin x="54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8DD9B-72BC-4CBF-9571-3D29CE363FC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FD859E7D-8234-4F14-9ED8-ED70761CB43F}">
      <dgm:prSet phldrT="[Text]"/>
      <dgm:spPr/>
      <dgm:t>
        <a:bodyPr/>
        <a:lstStyle/>
        <a:p>
          <a:r>
            <a:rPr lang="en-IN" dirty="0"/>
            <a:t>Calculate the number of launches on each site</a:t>
          </a:r>
        </a:p>
      </dgm:t>
    </dgm:pt>
    <dgm:pt modelId="{90AD0414-E345-4134-97AD-65C5E8283CA6}" type="parTrans" cxnId="{CEFF76E1-D56F-423B-A665-974FAFB465AC}">
      <dgm:prSet/>
      <dgm:spPr/>
      <dgm:t>
        <a:bodyPr/>
        <a:lstStyle/>
        <a:p>
          <a:endParaRPr lang="en-IN"/>
        </a:p>
      </dgm:t>
    </dgm:pt>
    <dgm:pt modelId="{ACBE6742-49D9-40C0-95AE-2CC45D663240}" type="sibTrans" cxnId="{CEFF76E1-D56F-423B-A665-974FAFB465AC}">
      <dgm:prSet/>
      <dgm:spPr/>
      <dgm:t>
        <a:bodyPr/>
        <a:lstStyle/>
        <a:p>
          <a:endParaRPr lang="en-IN"/>
        </a:p>
      </dgm:t>
    </dgm:pt>
    <dgm:pt modelId="{22DC0164-7883-4A49-9B94-38BFEC54478E}">
      <dgm:prSet phldrT="[Text]"/>
      <dgm:spPr/>
      <dgm:t>
        <a:bodyPr/>
        <a:lstStyle/>
        <a:p>
          <a:r>
            <a:rPr lang="en-IN" dirty="0"/>
            <a:t>Calculate the number of occurrence of each orbit</a:t>
          </a:r>
        </a:p>
      </dgm:t>
    </dgm:pt>
    <dgm:pt modelId="{34C12850-7060-4E7D-A338-DFF574E4F660}" type="parTrans" cxnId="{D7983DE6-76D1-40A8-AD96-B51A6C2C559F}">
      <dgm:prSet/>
      <dgm:spPr/>
      <dgm:t>
        <a:bodyPr/>
        <a:lstStyle/>
        <a:p>
          <a:endParaRPr lang="en-IN"/>
        </a:p>
      </dgm:t>
    </dgm:pt>
    <dgm:pt modelId="{BC57EF90-BC7D-471D-B0C2-710B09BCB160}" type="sibTrans" cxnId="{D7983DE6-76D1-40A8-AD96-B51A6C2C559F}">
      <dgm:prSet/>
      <dgm:spPr/>
      <dgm:t>
        <a:bodyPr/>
        <a:lstStyle/>
        <a:p>
          <a:endParaRPr lang="en-IN"/>
        </a:p>
      </dgm:t>
    </dgm:pt>
    <dgm:pt modelId="{21A4049F-AFAA-4055-A912-9D6E72CF4C06}">
      <dgm:prSet phldrT="[Text]"/>
      <dgm:spPr/>
      <dgm:t>
        <a:bodyPr/>
        <a:lstStyle/>
        <a:p>
          <a:r>
            <a:rPr lang="en-IN" dirty="0"/>
            <a:t>Calculate the occurrence of mission outcome per orbit type</a:t>
          </a:r>
        </a:p>
      </dgm:t>
    </dgm:pt>
    <dgm:pt modelId="{3F814531-2F37-4A49-9D69-D576A7FC516B}" type="parTrans" cxnId="{601EDF2A-FC09-4A73-A0CA-F3EBDB7CAC48}">
      <dgm:prSet/>
      <dgm:spPr/>
      <dgm:t>
        <a:bodyPr/>
        <a:lstStyle/>
        <a:p>
          <a:endParaRPr lang="en-IN"/>
        </a:p>
      </dgm:t>
    </dgm:pt>
    <dgm:pt modelId="{31FE80FA-1F1B-420B-BC69-1A4CB30AC5CA}" type="sibTrans" cxnId="{601EDF2A-FC09-4A73-A0CA-F3EBDB7CAC48}">
      <dgm:prSet/>
      <dgm:spPr/>
      <dgm:t>
        <a:bodyPr/>
        <a:lstStyle/>
        <a:p>
          <a:endParaRPr lang="en-IN"/>
        </a:p>
      </dgm:t>
    </dgm:pt>
    <dgm:pt modelId="{C25574DC-C896-4DD8-A50F-3B32637A81CB}">
      <dgm:prSet phldrT="[Text]"/>
      <dgm:spPr/>
      <dgm:t>
        <a:bodyPr/>
        <a:lstStyle/>
        <a:p>
          <a:r>
            <a:rPr lang="en-IN" dirty="0"/>
            <a:t>Create a landing outcome label from outcome column</a:t>
          </a:r>
        </a:p>
      </dgm:t>
    </dgm:pt>
    <dgm:pt modelId="{1EB2CC04-36B9-48EC-B320-A8AC0ACF87BA}" type="parTrans" cxnId="{E372BBAC-3332-4D3A-9F42-B49CBBEA469E}">
      <dgm:prSet/>
      <dgm:spPr/>
      <dgm:t>
        <a:bodyPr/>
        <a:lstStyle/>
        <a:p>
          <a:endParaRPr lang="en-IN"/>
        </a:p>
      </dgm:t>
    </dgm:pt>
    <dgm:pt modelId="{077F028F-842E-46EC-8A00-79F96EC99A04}" type="sibTrans" cxnId="{E372BBAC-3332-4D3A-9F42-B49CBBEA469E}">
      <dgm:prSet/>
      <dgm:spPr/>
      <dgm:t>
        <a:bodyPr/>
        <a:lstStyle/>
        <a:p>
          <a:endParaRPr lang="en-IN"/>
        </a:p>
      </dgm:t>
    </dgm:pt>
    <dgm:pt modelId="{1BC35565-D2C9-43C5-A294-6882A906473F}">
      <dgm:prSet/>
      <dgm:spPr/>
      <dgm:t>
        <a:bodyPr/>
        <a:lstStyle/>
        <a:p>
          <a:r>
            <a:rPr lang="en-IN" dirty="0"/>
            <a:t>Export the result to CSV</a:t>
          </a:r>
        </a:p>
      </dgm:t>
    </dgm:pt>
    <dgm:pt modelId="{1928AADD-E0E5-4821-8A16-5096A5CD6733}" type="parTrans" cxnId="{CBAFC08E-F016-4FF6-8C1E-6B1B62D934E1}">
      <dgm:prSet/>
      <dgm:spPr/>
      <dgm:t>
        <a:bodyPr/>
        <a:lstStyle/>
        <a:p>
          <a:endParaRPr lang="en-IN"/>
        </a:p>
      </dgm:t>
    </dgm:pt>
    <dgm:pt modelId="{7C784729-9AC8-49DD-BEE6-9DB351714710}" type="sibTrans" cxnId="{CBAFC08E-F016-4FF6-8C1E-6B1B62D934E1}">
      <dgm:prSet/>
      <dgm:spPr/>
      <dgm:t>
        <a:bodyPr/>
        <a:lstStyle/>
        <a:p>
          <a:endParaRPr lang="en-IN"/>
        </a:p>
      </dgm:t>
    </dgm:pt>
    <dgm:pt modelId="{0046CED8-ABAF-42BF-81DF-5E33369513F6}">
      <dgm:prSet/>
      <dgm:spPr/>
      <dgm:t>
        <a:bodyPr/>
        <a:lstStyle/>
        <a:p>
          <a:r>
            <a:rPr lang="en-IN" dirty="0"/>
            <a:t>Handling Null Values</a:t>
          </a:r>
        </a:p>
      </dgm:t>
    </dgm:pt>
    <dgm:pt modelId="{B589AD9B-10DB-456E-A299-E7B380C500F8}" type="parTrans" cxnId="{02ED2514-D8B9-44E8-BD3F-DF4D82804A7D}">
      <dgm:prSet/>
      <dgm:spPr/>
      <dgm:t>
        <a:bodyPr/>
        <a:lstStyle/>
        <a:p>
          <a:endParaRPr lang="en-IN"/>
        </a:p>
      </dgm:t>
    </dgm:pt>
    <dgm:pt modelId="{059B70EC-2AC8-4BD0-AFDA-3D4305B76A68}" type="sibTrans" cxnId="{02ED2514-D8B9-44E8-BD3F-DF4D82804A7D}">
      <dgm:prSet/>
      <dgm:spPr/>
      <dgm:t>
        <a:bodyPr/>
        <a:lstStyle/>
        <a:p>
          <a:endParaRPr lang="en-IN"/>
        </a:p>
      </dgm:t>
    </dgm:pt>
    <dgm:pt modelId="{4B42821F-0769-4EC5-8AC0-8EB3BD3F2692}" type="pres">
      <dgm:prSet presAssocID="{8DF8DD9B-72BC-4CBF-9571-3D29CE363FC5}" presName="Name0" presStyleCnt="0">
        <dgm:presLayoutVars>
          <dgm:dir/>
          <dgm:resizeHandles val="exact"/>
        </dgm:presLayoutVars>
      </dgm:prSet>
      <dgm:spPr/>
    </dgm:pt>
    <dgm:pt modelId="{BDAF7965-2EB5-419C-968B-3ADC4B936981}" type="pres">
      <dgm:prSet presAssocID="{0046CED8-ABAF-42BF-81DF-5E33369513F6}" presName="node" presStyleLbl="node1" presStyleIdx="0" presStyleCnt="6">
        <dgm:presLayoutVars>
          <dgm:bulletEnabled val="1"/>
        </dgm:presLayoutVars>
      </dgm:prSet>
      <dgm:spPr/>
    </dgm:pt>
    <dgm:pt modelId="{E353D495-72F8-4190-9971-E0C12CAAD0D2}" type="pres">
      <dgm:prSet presAssocID="{059B70EC-2AC8-4BD0-AFDA-3D4305B76A68}" presName="sibTrans" presStyleLbl="sibTrans1D1" presStyleIdx="0" presStyleCnt="5"/>
      <dgm:spPr/>
    </dgm:pt>
    <dgm:pt modelId="{68E723C5-0BD9-4DCE-9F5F-46F9D2390B8C}" type="pres">
      <dgm:prSet presAssocID="{059B70EC-2AC8-4BD0-AFDA-3D4305B76A68}" presName="connectorText" presStyleLbl="sibTrans1D1" presStyleIdx="0" presStyleCnt="5"/>
      <dgm:spPr/>
    </dgm:pt>
    <dgm:pt modelId="{FCA0FC00-8D5C-44DE-8FF2-54C6750F1405}" type="pres">
      <dgm:prSet presAssocID="{FD859E7D-8234-4F14-9ED8-ED70761CB43F}" presName="node" presStyleLbl="node1" presStyleIdx="1" presStyleCnt="6">
        <dgm:presLayoutVars>
          <dgm:bulletEnabled val="1"/>
        </dgm:presLayoutVars>
      </dgm:prSet>
      <dgm:spPr/>
    </dgm:pt>
    <dgm:pt modelId="{548688EA-6BCC-4E0F-8F6E-34410B0033A3}" type="pres">
      <dgm:prSet presAssocID="{ACBE6742-49D9-40C0-95AE-2CC45D663240}" presName="sibTrans" presStyleLbl="sibTrans1D1" presStyleIdx="1" presStyleCnt="5"/>
      <dgm:spPr/>
    </dgm:pt>
    <dgm:pt modelId="{417C4176-ECC1-4CC2-9040-DA94FD73381A}" type="pres">
      <dgm:prSet presAssocID="{ACBE6742-49D9-40C0-95AE-2CC45D663240}" presName="connectorText" presStyleLbl="sibTrans1D1" presStyleIdx="1" presStyleCnt="5"/>
      <dgm:spPr/>
    </dgm:pt>
    <dgm:pt modelId="{4038B325-1DA4-4C1B-954B-D7519F60B35E}" type="pres">
      <dgm:prSet presAssocID="{22DC0164-7883-4A49-9B94-38BFEC54478E}" presName="node" presStyleLbl="node1" presStyleIdx="2" presStyleCnt="6">
        <dgm:presLayoutVars>
          <dgm:bulletEnabled val="1"/>
        </dgm:presLayoutVars>
      </dgm:prSet>
      <dgm:spPr/>
    </dgm:pt>
    <dgm:pt modelId="{B006BBC9-9EDA-4463-AB37-6AA9E3AD96B8}" type="pres">
      <dgm:prSet presAssocID="{BC57EF90-BC7D-471D-B0C2-710B09BCB160}" presName="sibTrans" presStyleLbl="sibTrans1D1" presStyleIdx="2" presStyleCnt="5"/>
      <dgm:spPr/>
    </dgm:pt>
    <dgm:pt modelId="{C2924D9F-4998-4F26-9C9D-41D11D4A1374}" type="pres">
      <dgm:prSet presAssocID="{BC57EF90-BC7D-471D-B0C2-710B09BCB160}" presName="connectorText" presStyleLbl="sibTrans1D1" presStyleIdx="2" presStyleCnt="5"/>
      <dgm:spPr/>
    </dgm:pt>
    <dgm:pt modelId="{9FD9C3E9-F98C-48A1-8109-57C1CA60DAEA}" type="pres">
      <dgm:prSet presAssocID="{21A4049F-AFAA-4055-A912-9D6E72CF4C06}" presName="node" presStyleLbl="node1" presStyleIdx="3" presStyleCnt="6">
        <dgm:presLayoutVars>
          <dgm:bulletEnabled val="1"/>
        </dgm:presLayoutVars>
      </dgm:prSet>
      <dgm:spPr/>
    </dgm:pt>
    <dgm:pt modelId="{FC8A0BE3-320B-4D8A-BEAE-4B919C8DAE92}" type="pres">
      <dgm:prSet presAssocID="{31FE80FA-1F1B-420B-BC69-1A4CB30AC5CA}" presName="sibTrans" presStyleLbl="sibTrans1D1" presStyleIdx="3" presStyleCnt="5"/>
      <dgm:spPr/>
    </dgm:pt>
    <dgm:pt modelId="{A9BC9686-C707-463B-BFE7-4CD51AB6A869}" type="pres">
      <dgm:prSet presAssocID="{31FE80FA-1F1B-420B-BC69-1A4CB30AC5CA}" presName="connectorText" presStyleLbl="sibTrans1D1" presStyleIdx="3" presStyleCnt="5"/>
      <dgm:spPr/>
    </dgm:pt>
    <dgm:pt modelId="{1DB9E4AC-C1BD-4ED1-B7B2-9D8D885A8A47}" type="pres">
      <dgm:prSet presAssocID="{C25574DC-C896-4DD8-A50F-3B32637A81CB}" presName="node" presStyleLbl="node1" presStyleIdx="4" presStyleCnt="6">
        <dgm:presLayoutVars>
          <dgm:bulletEnabled val="1"/>
        </dgm:presLayoutVars>
      </dgm:prSet>
      <dgm:spPr/>
    </dgm:pt>
    <dgm:pt modelId="{E86B64CD-4F3D-40A2-AB77-18F5882FCC68}" type="pres">
      <dgm:prSet presAssocID="{077F028F-842E-46EC-8A00-79F96EC99A04}" presName="sibTrans" presStyleLbl="sibTrans1D1" presStyleIdx="4" presStyleCnt="5"/>
      <dgm:spPr/>
    </dgm:pt>
    <dgm:pt modelId="{909CF6D5-13A2-405E-B558-7E92437F9171}" type="pres">
      <dgm:prSet presAssocID="{077F028F-842E-46EC-8A00-79F96EC99A04}" presName="connectorText" presStyleLbl="sibTrans1D1" presStyleIdx="4" presStyleCnt="5"/>
      <dgm:spPr/>
    </dgm:pt>
    <dgm:pt modelId="{A0C132EF-4914-4809-896F-FB6037593EB8}" type="pres">
      <dgm:prSet presAssocID="{1BC35565-D2C9-43C5-A294-6882A906473F}" presName="node" presStyleLbl="node1" presStyleIdx="5" presStyleCnt="6">
        <dgm:presLayoutVars>
          <dgm:bulletEnabled val="1"/>
        </dgm:presLayoutVars>
      </dgm:prSet>
      <dgm:spPr/>
    </dgm:pt>
  </dgm:ptLst>
  <dgm:cxnLst>
    <dgm:cxn modelId="{C2658F07-91C4-40A7-B652-0227C055227B}" type="presOf" srcId="{31FE80FA-1F1B-420B-BC69-1A4CB30AC5CA}" destId="{A9BC9686-C707-463B-BFE7-4CD51AB6A869}" srcOrd="1" destOrd="0" presId="urn:microsoft.com/office/officeart/2005/8/layout/bProcess3"/>
    <dgm:cxn modelId="{02ED2514-D8B9-44E8-BD3F-DF4D82804A7D}" srcId="{8DF8DD9B-72BC-4CBF-9571-3D29CE363FC5}" destId="{0046CED8-ABAF-42BF-81DF-5E33369513F6}" srcOrd="0" destOrd="0" parTransId="{B589AD9B-10DB-456E-A299-E7B380C500F8}" sibTransId="{059B70EC-2AC8-4BD0-AFDA-3D4305B76A68}"/>
    <dgm:cxn modelId="{FFEAD418-4F49-4622-81AB-BAE5D26FEE8B}" type="presOf" srcId="{1BC35565-D2C9-43C5-A294-6882A906473F}" destId="{A0C132EF-4914-4809-896F-FB6037593EB8}" srcOrd="0" destOrd="0" presId="urn:microsoft.com/office/officeart/2005/8/layout/bProcess3"/>
    <dgm:cxn modelId="{601EDF2A-FC09-4A73-A0CA-F3EBDB7CAC48}" srcId="{8DF8DD9B-72BC-4CBF-9571-3D29CE363FC5}" destId="{21A4049F-AFAA-4055-A912-9D6E72CF4C06}" srcOrd="3" destOrd="0" parTransId="{3F814531-2F37-4A49-9D69-D576A7FC516B}" sibTransId="{31FE80FA-1F1B-420B-BC69-1A4CB30AC5CA}"/>
    <dgm:cxn modelId="{99CDB039-0423-4D7B-B4BC-00FF3A5BB284}" type="presOf" srcId="{059B70EC-2AC8-4BD0-AFDA-3D4305B76A68}" destId="{68E723C5-0BD9-4DCE-9F5F-46F9D2390B8C}" srcOrd="1" destOrd="0" presId="urn:microsoft.com/office/officeart/2005/8/layout/bProcess3"/>
    <dgm:cxn modelId="{3958A361-FC13-4AAF-8B33-F4B8A489AD7D}" type="presOf" srcId="{BC57EF90-BC7D-471D-B0C2-710B09BCB160}" destId="{B006BBC9-9EDA-4463-AB37-6AA9E3AD96B8}" srcOrd="0" destOrd="0" presId="urn:microsoft.com/office/officeart/2005/8/layout/bProcess3"/>
    <dgm:cxn modelId="{73A8864A-3D84-481E-B130-E48812256761}" type="presOf" srcId="{0046CED8-ABAF-42BF-81DF-5E33369513F6}" destId="{BDAF7965-2EB5-419C-968B-3ADC4B936981}" srcOrd="0" destOrd="0" presId="urn:microsoft.com/office/officeart/2005/8/layout/bProcess3"/>
    <dgm:cxn modelId="{07FF6C4E-E020-4709-A680-C730C06577DA}" type="presOf" srcId="{22DC0164-7883-4A49-9B94-38BFEC54478E}" destId="{4038B325-1DA4-4C1B-954B-D7519F60B35E}" srcOrd="0" destOrd="0" presId="urn:microsoft.com/office/officeart/2005/8/layout/bProcess3"/>
    <dgm:cxn modelId="{B9077684-47AD-47F1-B03A-578206403C68}" type="presOf" srcId="{ACBE6742-49D9-40C0-95AE-2CC45D663240}" destId="{548688EA-6BCC-4E0F-8F6E-34410B0033A3}" srcOrd="0" destOrd="0" presId="urn:microsoft.com/office/officeart/2005/8/layout/bProcess3"/>
    <dgm:cxn modelId="{BBA2E185-048F-4601-95D5-478DB80CFB60}" type="presOf" srcId="{31FE80FA-1F1B-420B-BC69-1A4CB30AC5CA}" destId="{FC8A0BE3-320B-4D8A-BEAE-4B919C8DAE92}" srcOrd="0" destOrd="0" presId="urn:microsoft.com/office/officeart/2005/8/layout/bProcess3"/>
    <dgm:cxn modelId="{CBAFC08E-F016-4FF6-8C1E-6B1B62D934E1}" srcId="{8DF8DD9B-72BC-4CBF-9571-3D29CE363FC5}" destId="{1BC35565-D2C9-43C5-A294-6882A906473F}" srcOrd="5" destOrd="0" parTransId="{1928AADD-E0E5-4821-8A16-5096A5CD6733}" sibTransId="{7C784729-9AC8-49DD-BEE6-9DB351714710}"/>
    <dgm:cxn modelId="{E372BBAC-3332-4D3A-9F42-B49CBBEA469E}" srcId="{8DF8DD9B-72BC-4CBF-9571-3D29CE363FC5}" destId="{C25574DC-C896-4DD8-A50F-3B32637A81CB}" srcOrd="4" destOrd="0" parTransId="{1EB2CC04-36B9-48EC-B320-A8AC0ACF87BA}" sibTransId="{077F028F-842E-46EC-8A00-79F96EC99A04}"/>
    <dgm:cxn modelId="{46805EB1-142D-41BF-A72D-578859516DB3}" type="presOf" srcId="{077F028F-842E-46EC-8A00-79F96EC99A04}" destId="{909CF6D5-13A2-405E-B558-7E92437F9171}" srcOrd="1" destOrd="0" presId="urn:microsoft.com/office/officeart/2005/8/layout/bProcess3"/>
    <dgm:cxn modelId="{AF7CE3BF-7ACC-42E2-A0A6-440A2C525961}" type="presOf" srcId="{077F028F-842E-46EC-8A00-79F96EC99A04}" destId="{E86B64CD-4F3D-40A2-AB77-18F5882FCC68}" srcOrd="0" destOrd="0" presId="urn:microsoft.com/office/officeart/2005/8/layout/bProcess3"/>
    <dgm:cxn modelId="{1371A9C0-1D78-4813-9C50-E34E46929143}" type="presOf" srcId="{FD859E7D-8234-4F14-9ED8-ED70761CB43F}" destId="{FCA0FC00-8D5C-44DE-8FF2-54C6750F1405}" srcOrd="0" destOrd="0" presId="urn:microsoft.com/office/officeart/2005/8/layout/bProcess3"/>
    <dgm:cxn modelId="{AFF264C7-B9C2-4257-9310-7075D0579F59}" type="presOf" srcId="{21A4049F-AFAA-4055-A912-9D6E72CF4C06}" destId="{9FD9C3E9-F98C-48A1-8109-57C1CA60DAEA}" srcOrd="0" destOrd="0" presId="urn:microsoft.com/office/officeart/2005/8/layout/bProcess3"/>
    <dgm:cxn modelId="{B685EECC-1852-40C6-A2E4-95EDA7666727}" type="presOf" srcId="{BC57EF90-BC7D-471D-B0C2-710B09BCB160}" destId="{C2924D9F-4998-4F26-9C9D-41D11D4A1374}" srcOrd="1" destOrd="0" presId="urn:microsoft.com/office/officeart/2005/8/layout/bProcess3"/>
    <dgm:cxn modelId="{ADB54FDA-8709-42D2-AE38-25E465D3E212}" type="presOf" srcId="{ACBE6742-49D9-40C0-95AE-2CC45D663240}" destId="{417C4176-ECC1-4CC2-9040-DA94FD73381A}" srcOrd="1" destOrd="0" presId="urn:microsoft.com/office/officeart/2005/8/layout/bProcess3"/>
    <dgm:cxn modelId="{CEFF76E1-D56F-423B-A665-974FAFB465AC}" srcId="{8DF8DD9B-72BC-4CBF-9571-3D29CE363FC5}" destId="{FD859E7D-8234-4F14-9ED8-ED70761CB43F}" srcOrd="1" destOrd="0" parTransId="{90AD0414-E345-4134-97AD-65C5E8283CA6}" sibTransId="{ACBE6742-49D9-40C0-95AE-2CC45D663240}"/>
    <dgm:cxn modelId="{D7983DE6-76D1-40A8-AD96-B51A6C2C559F}" srcId="{8DF8DD9B-72BC-4CBF-9571-3D29CE363FC5}" destId="{22DC0164-7883-4A49-9B94-38BFEC54478E}" srcOrd="2" destOrd="0" parTransId="{34C12850-7060-4E7D-A338-DFF574E4F660}" sibTransId="{BC57EF90-BC7D-471D-B0C2-710B09BCB160}"/>
    <dgm:cxn modelId="{DC2B28E7-9C4C-433D-88DB-32EB8AECFFF2}" type="presOf" srcId="{059B70EC-2AC8-4BD0-AFDA-3D4305B76A68}" destId="{E353D495-72F8-4190-9971-E0C12CAAD0D2}" srcOrd="0" destOrd="0" presId="urn:microsoft.com/office/officeart/2005/8/layout/bProcess3"/>
    <dgm:cxn modelId="{771F74ED-FF42-4B85-9463-98EBD0F70FBA}" type="presOf" srcId="{C25574DC-C896-4DD8-A50F-3B32637A81CB}" destId="{1DB9E4AC-C1BD-4ED1-B7B2-9D8D885A8A47}" srcOrd="0" destOrd="0" presId="urn:microsoft.com/office/officeart/2005/8/layout/bProcess3"/>
    <dgm:cxn modelId="{36C920F4-558F-4C09-8D29-11887F5E0B4D}" type="presOf" srcId="{8DF8DD9B-72BC-4CBF-9571-3D29CE363FC5}" destId="{4B42821F-0769-4EC5-8AC0-8EB3BD3F2692}" srcOrd="0" destOrd="0" presId="urn:microsoft.com/office/officeart/2005/8/layout/bProcess3"/>
    <dgm:cxn modelId="{3FF26E4D-4B2B-4E18-9428-ACE8467E439C}" type="presParOf" srcId="{4B42821F-0769-4EC5-8AC0-8EB3BD3F2692}" destId="{BDAF7965-2EB5-419C-968B-3ADC4B936981}" srcOrd="0" destOrd="0" presId="urn:microsoft.com/office/officeart/2005/8/layout/bProcess3"/>
    <dgm:cxn modelId="{F8943314-991E-4DE9-AE64-9906674F7726}" type="presParOf" srcId="{4B42821F-0769-4EC5-8AC0-8EB3BD3F2692}" destId="{E353D495-72F8-4190-9971-E0C12CAAD0D2}" srcOrd="1" destOrd="0" presId="urn:microsoft.com/office/officeart/2005/8/layout/bProcess3"/>
    <dgm:cxn modelId="{2D41E691-F9D4-41A0-B86E-579C5F8B90E6}" type="presParOf" srcId="{E353D495-72F8-4190-9971-E0C12CAAD0D2}" destId="{68E723C5-0BD9-4DCE-9F5F-46F9D2390B8C}" srcOrd="0" destOrd="0" presId="urn:microsoft.com/office/officeart/2005/8/layout/bProcess3"/>
    <dgm:cxn modelId="{7D6AE019-51D0-46D1-AD70-464D9D59D237}" type="presParOf" srcId="{4B42821F-0769-4EC5-8AC0-8EB3BD3F2692}" destId="{FCA0FC00-8D5C-44DE-8FF2-54C6750F1405}" srcOrd="2" destOrd="0" presId="urn:microsoft.com/office/officeart/2005/8/layout/bProcess3"/>
    <dgm:cxn modelId="{F565404C-0C74-45F4-B7F3-46A28E4AD161}" type="presParOf" srcId="{4B42821F-0769-4EC5-8AC0-8EB3BD3F2692}" destId="{548688EA-6BCC-4E0F-8F6E-34410B0033A3}" srcOrd="3" destOrd="0" presId="urn:microsoft.com/office/officeart/2005/8/layout/bProcess3"/>
    <dgm:cxn modelId="{EA0C508B-C008-4568-B217-095B2BA8C72F}" type="presParOf" srcId="{548688EA-6BCC-4E0F-8F6E-34410B0033A3}" destId="{417C4176-ECC1-4CC2-9040-DA94FD73381A}" srcOrd="0" destOrd="0" presId="urn:microsoft.com/office/officeart/2005/8/layout/bProcess3"/>
    <dgm:cxn modelId="{7736CC95-4FDB-4F35-A28B-FDCEA3253C43}" type="presParOf" srcId="{4B42821F-0769-4EC5-8AC0-8EB3BD3F2692}" destId="{4038B325-1DA4-4C1B-954B-D7519F60B35E}" srcOrd="4" destOrd="0" presId="urn:microsoft.com/office/officeart/2005/8/layout/bProcess3"/>
    <dgm:cxn modelId="{7C2C44D5-2C13-4D53-B34A-C5EF3B00DE31}" type="presParOf" srcId="{4B42821F-0769-4EC5-8AC0-8EB3BD3F2692}" destId="{B006BBC9-9EDA-4463-AB37-6AA9E3AD96B8}" srcOrd="5" destOrd="0" presId="urn:microsoft.com/office/officeart/2005/8/layout/bProcess3"/>
    <dgm:cxn modelId="{A63B1C9E-1CE2-4CC8-90AB-BC6EFCE48994}" type="presParOf" srcId="{B006BBC9-9EDA-4463-AB37-6AA9E3AD96B8}" destId="{C2924D9F-4998-4F26-9C9D-41D11D4A1374}" srcOrd="0" destOrd="0" presId="urn:microsoft.com/office/officeart/2005/8/layout/bProcess3"/>
    <dgm:cxn modelId="{AB584FD0-FE07-47C0-A47C-1B00A3426849}" type="presParOf" srcId="{4B42821F-0769-4EC5-8AC0-8EB3BD3F2692}" destId="{9FD9C3E9-F98C-48A1-8109-57C1CA60DAEA}" srcOrd="6" destOrd="0" presId="urn:microsoft.com/office/officeart/2005/8/layout/bProcess3"/>
    <dgm:cxn modelId="{4C9E2EAA-0E0A-4575-BD79-6872E709A651}" type="presParOf" srcId="{4B42821F-0769-4EC5-8AC0-8EB3BD3F2692}" destId="{FC8A0BE3-320B-4D8A-BEAE-4B919C8DAE92}" srcOrd="7" destOrd="0" presId="urn:microsoft.com/office/officeart/2005/8/layout/bProcess3"/>
    <dgm:cxn modelId="{671490AA-D406-4FE1-9D79-19EEFA5A2A35}" type="presParOf" srcId="{FC8A0BE3-320B-4D8A-BEAE-4B919C8DAE92}" destId="{A9BC9686-C707-463B-BFE7-4CD51AB6A869}" srcOrd="0" destOrd="0" presId="urn:microsoft.com/office/officeart/2005/8/layout/bProcess3"/>
    <dgm:cxn modelId="{F7B1A34E-823C-49E3-92E8-7EB28D111B82}" type="presParOf" srcId="{4B42821F-0769-4EC5-8AC0-8EB3BD3F2692}" destId="{1DB9E4AC-C1BD-4ED1-B7B2-9D8D885A8A47}" srcOrd="8" destOrd="0" presId="urn:microsoft.com/office/officeart/2005/8/layout/bProcess3"/>
    <dgm:cxn modelId="{F02425E5-5B81-4435-B6AA-D6553153D946}" type="presParOf" srcId="{4B42821F-0769-4EC5-8AC0-8EB3BD3F2692}" destId="{E86B64CD-4F3D-40A2-AB77-18F5882FCC68}" srcOrd="9" destOrd="0" presId="urn:microsoft.com/office/officeart/2005/8/layout/bProcess3"/>
    <dgm:cxn modelId="{9952EB5D-FA47-4962-8644-1A72CA333459}" type="presParOf" srcId="{E86B64CD-4F3D-40A2-AB77-18F5882FCC68}" destId="{909CF6D5-13A2-405E-B558-7E92437F9171}" srcOrd="0" destOrd="0" presId="urn:microsoft.com/office/officeart/2005/8/layout/bProcess3"/>
    <dgm:cxn modelId="{C7386122-67B1-4170-82F9-58D33A34A073}" type="presParOf" srcId="{4B42821F-0769-4EC5-8AC0-8EB3BD3F2692}" destId="{A0C132EF-4914-4809-896F-FB6037593EB8}"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3D495-72F8-4190-9971-E0C12CAAD0D2}">
      <dsp:nvSpPr>
        <dsp:cNvPr id="0" name=""/>
        <dsp:cNvSpPr/>
      </dsp:nvSpPr>
      <dsp:spPr>
        <a:xfrm>
          <a:off x="2260363" y="573140"/>
          <a:ext cx="442522" cy="91440"/>
        </a:xfrm>
        <a:custGeom>
          <a:avLst/>
          <a:gdLst/>
          <a:ahLst/>
          <a:cxnLst/>
          <a:rect l="0" t="0" r="0" b="0"/>
          <a:pathLst>
            <a:path>
              <a:moveTo>
                <a:pt x="0" y="45720"/>
              </a:moveTo>
              <a:lnTo>
                <a:pt x="4425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69796" y="616494"/>
        <a:ext cx="23656" cy="4731"/>
      </dsp:txXfrm>
    </dsp:sp>
    <dsp:sp modelId="{BDAF7965-2EB5-419C-968B-3ADC4B936981}">
      <dsp:nvSpPr>
        <dsp:cNvPr id="0" name=""/>
        <dsp:cNvSpPr/>
      </dsp:nvSpPr>
      <dsp:spPr>
        <a:xfrm>
          <a:off x="205107" y="1743"/>
          <a:ext cx="2057055" cy="12342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t>Handling Null Values</a:t>
          </a:r>
        </a:p>
      </dsp:txBody>
      <dsp:txXfrm>
        <a:off x="205107" y="1743"/>
        <a:ext cx="2057055" cy="1234233"/>
      </dsp:txXfrm>
    </dsp:sp>
    <dsp:sp modelId="{548688EA-6BCC-4E0F-8F6E-34410B0033A3}">
      <dsp:nvSpPr>
        <dsp:cNvPr id="0" name=""/>
        <dsp:cNvSpPr/>
      </dsp:nvSpPr>
      <dsp:spPr>
        <a:xfrm>
          <a:off x="1233635" y="1234176"/>
          <a:ext cx="2530178" cy="442522"/>
        </a:xfrm>
        <a:custGeom>
          <a:avLst/>
          <a:gdLst/>
          <a:ahLst/>
          <a:cxnLst/>
          <a:rect l="0" t="0" r="0" b="0"/>
          <a:pathLst>
            <a:path>
              <a:moveTo>
                <a:pt x="2530178" y="0"/>
              </a:moveTo>
              <a:lnTo>
                <a:pt x="2530178" y="238361"/>
              </a:lnTo>
              <a:lnTo>
                <a:pt x="0" y="238361"/>
              </a:lnTo>
              <a:lnTo>
                <a:pt x="0" y="44252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34374" y="1453072"/>
        <a:ext cx="128701" cy="4731"/>
      </dsp:txXfrm>
    </dsp:sp>
    <dsp:sp modelId="{FCA0FC00-8D5C-44DE-8FF2-54C6750F1405}">
      <dsp:nvSpPr>
        <dsp:cNvPr id="0" name=""/>
        <dsp:cNvSpPr/>
      </dsp:nvSpPr>
      <dsp:spPr>
        <a:xfrm>
          <a:off x="2735286" y="1743"/>
          <a:ext cx="2057055" cy="12342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t>Calculate the number of launches on each site</a:t>
          </a:r>
        </a:p>
      </dsp:txBody>
      <dsp:txXfrm>
        <a:off x="2735286" y="1743"/>
        <a:ext cx="2057055" cy="1234233"/>
      </dsp:txXfrm>
    </dsp:sp>
    <dsp:sp modelId="{B006BBC9-9EDA-4463-AB37-6AA9E3AD96B8}">
      <dsp:nvSpPr>
        <dsp:cNvPr id="0" name=""/>
        <dsp:cNvSpPr/>
      </dsp:nvSpPr>
      <dsp:spPr>
        <a:xfrm>
          <a:off x="2260363" y="2280496"/>
          <a:ext cx="442522" cy="91440"/>
        </a:xfrm>
        <a:custGeom>
          <a:avLst/>
          <a:gdLst/>
          <a:ahLst/>
          <a:cxnLst/>
          <a:rect l="0" t="0" r="0" b="0"/>
          <a:pathLst>
            <a:path>
              <a:moveTo>
                <a:pt x="0" y="45720"/>
              </a:moveTo>
              <a:lnTo>
                <a:pt x="4425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69796" y="2323850"/>
        <a:ext cx="23656" cy="4731"/>
      </dsp:txXfrm>
    </dsp:sp>
    <dsp:sp modelId="{4038B325-1DA4-4C1B-954B-D7519F60B35E}">
      <dsp:nvSpPr>
        <dsp:cNvPr id="0" name=""/>
        <dsp:cNvSpPr/>
      </dsp:nvSpPr>
      <dsp:spPr>
        <a:xfrm>
          <a:off x="205107" y="1709099"/>
          <a:ext cx="2057055" cy="12342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t>Calculate the number of occurrence of each orbit</a:t>
          </a:r>
        </a:p>
      </dsp:txBody>
      <dsp:txXfrm>
        <a:off x="205107" y="1709099"/>
        <a:ext cx="2057055" cy="1234233"/>
      </dsp:txXfrm>
    </dsp:sp>
    <dsp:sp modelId="{FC8A0BE3-320B-4D8A-BEAE-4B919C8DAE92}">
      <dsp:nvSpPr>
        <dsp:cNvPr id="0" name=""/>
        <dsp:cNvSpPr/>
      </dsp:nvSpPr>
      <dsp:spPr>
        <a:xfrm>
          <a:off x="1233635" y="2941533"/>
          <a:ext cx="2530178" cy="442522"/>
        </a:xfrm>
        <a:custGeom>
          <a:avLst/>
          <a:gdLst/>
          <a:ahLst/>
          <a:cxnLst/>
          <a:rect l="0" t="0" r="0" b="0"/>
          <a:pathLst>
            <a:path>
              <a:moveTo>
                <a:pt x="2530178" y="0"/>
              </a:moveTo>
              <a:lnTo>
                <a:pt x="2530178" y="238361"/>
              </a:lnTo>
              <a:lnTo>
                <a:pt x="0" y="238361"/>
              </a:lnTo>
              <a:lnTo>
                <a:pt x="0" y="44252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34374" y="3160429"/>
        <a:ext cx="128701" cy="4731"/>
      </dsp:txXfrm>
    </dsp:sp>
    <dsp:sp modelId="{9FD9C3E9-F98C-48A1-8109-57C1CA60DAEA}">
      <dsp:nvSpPr>
        <dsp:cNvPr id="0" name=""/>
        <dsp:cNvSpPr/>
      </dsp:nvSpPr>
      <dsp:spPr>
        <a:xfrm>
          <a:off x="2735286" y="1709099"/>
          <a:ext cx="2057055" cy="12342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t>Calculate the occurrence of mission outcome per orbit type</a:t>
          </a:r>
        </a:p>
      </dsp:txBody>
      <dsp:txXfrm>
        <a:off x="2735286" y="1709099"/>
        <a:ext cx="2057055" cy="1234233"/>
      </dsp:txXfrm>
    </dsp:sp>
    <dsp:sp modelId="{E86B64CD-4F3D-40A2-AB77-18F5882FCC68}">
      <dsp:nvSpPr>
        <dsp:cNvPr id="0" name=""/>
        <dsp:cNvSpPr/>
      </dsp:nvSpPr>
      <dsp:spPr>
        <a:xfrm>
          <a:off x="2260363" y="3987852"/>
          <a:ext cx="442522" cy="91440"/>
        </a:xfrm>
        <a:custGeom>
          <a:avLst/>
          <a:gdLst/>
          <a:ahLst/>
          <a:cxnLst/>
          <a:rect l="0" t="0" r="0" b="0"/>
          <a:pathLst>
            <a:path>
              <a:moveTo>
                <a:pt x="0" y="45720"/>
              </a:moveTo>
              <a:lnTo>
                <a:pt x="4425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69796" y="4031207"/>
        <a:ext cx="23656" cy="4731"/>
      </dsp:txXfrm>
    </dsp:sp>
    <dsp:sp modelId="{1DB9E4AC-C1BD-4ED1-B7B2-9D8D885A8A47}">
      <dsp:nvSpPr>
        <dsp:cNvPr id="0" name=""/>
        <dsp:cNvSpPr/>
      </dsp:nvSpPr>
      <dsp:spPr>
        <a:xfrm>
          <a:off x="205107" y="3416456"/>
          <a:ext cx="2057055" cy="12342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t>Create a landing outcome label from outcome column</a:t>
          </a:r>
        </a:p>
      </dsp:txBody>
      <dsp:txXfrm>
        <a:off x="205107" y="3416456"/>
        <a:ext cx="2057055" cy="1234233"/>
      </dsp:txXfrm>
    </dsp:sp>
    <dsp:sp modelId="{A0C132EF-4914-4809-896F-FB6037593EB8}">
      <dsp:nvSpPr>
        <dsp:cNvPr id="0" name=""/>
        <dsp:cNvSpPr/>
      </dsp:nvSpPr>
      <dsp:spPr>
        <a:xfrm>
          <a:off x="2735286" y="3416456"/>
          <a:ext cx="2057055" cy="12342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t>Export the result to CSV</a:t>
          </a:r>
        </a:p>
      </dsp:txBody>
      <dsp:txXfrm>
        <a:off x="2735286" y="3416456"/>
        <a:ext cx="2057055" cy="123423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756941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38947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85653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pratikkr25/Coursera-Assignments/blob/main/Applied%20Data%20Science%20Capstone/labs-jupyter-spacex-data_wrangling_jupyterlite.jupyterlite.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atikkr25/Coursera-Assignments/blob/main/Applied%20Data%20Science%20Capstone/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atikkr25/Coursera-Assignments/blob/main/Applied%20Data%20Science%20Capstone/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ratikkr25/Coursera-Assignments/blob/main/Applied%20Data%20Science%20Capstone/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ratikkr25/Coursera-Assignments/blob/main/Applied%20Data%20Science%20Capstone/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ratikkr25/Coursera-Assignments/blob/main/Applied%20Data%20Science%20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ratikkr25/Coursera-Assignments/blob/main/Applied%20Data%20Science%20Capstone/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pratikkr25/Coursera-Assignments/tree/main/Applied%20Data%20Science%20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atikkr25/Coursera-Assignments/blob/main/Applied%20Data%20Science%20Capstone/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ratikkr25/Coursera-Assignments/blob/main/Applied%20Data%20Science%20Capstone/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Pratik Kumar</a:t>
            </a:r>
          </a:p>
          <a:p>
            <a:r>
              <a:rPr lang="en-US" dirty="0">
                <a:solidFill>
                  <a:schemeClr val="bg2"/>
                </a:solidFill>
                <a:latin typeface="Abadi" panose="020B0604020104020204" pitchFamily="34" charset="0"/>
                <a:ea typeface="SF Pro" pitchFamily="2" charset="0"/>
                <a:cs typeface="SF Pro" pitchFamily="2" charset="0"/>
              </a:rPr>
              <a:t>22/05/2023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2617"/>
            <a:ext cx="5528798" cy="4553686"/>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Data Wrangling is the process of cleaning and unifying complex dataset for easy access and Exploratory Data Analysis (EDA).</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Data Wrangling </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0A5033AF-738A-C33C-0971-0B537D4CE81E}"/>
              </a:ext>
            </a:extLst>
          </p:cNvPr>
          <p:cNvGraphicFramePr/>
          <p:nvPr>
            <p:extLst>
              <p:ext uri="{D42A27DB-BD31-4B8C-83A1-F6EECF244321}">
                <p14:modId xmlns:p14="http://schemas.microsoft.com/office/powerpoint/2010/main" val="2209371762"/>
              </p:ext>
            </p:extLst>
          </p:nvPr>
        </p:nvGraphicFramePr>
        <p:xfrm>
          <a:off x="6424539" y="1462617"/>
          <a:ext cx="4997450" cy="46524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448800" y="6492615"/>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711325"/>
            <a:ext cx="4941212"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Scatter Graph was used to find the relationship between the attributes such as:</a:t>
            </a:r>
          </a:p>
          <a:p>
            <a:pPr>
              <a:lnSpc>
                <a:spcPct val="100000"/>
              </a:lnSpc>
              <a:spcBef>
                <a:spcPts val="1400"/>
              </a:spcBef>
            </a:pPr>
            <a:r>
              <a:rPr lang="en-US" sz="2200" dirty="0">
                <a:solidFill>
                  <a:schemeClr val="accent3">
                    <a:lumMod val="25000"/>
                  </a:schemeClr>
                </a:solidFill>
                <a:latin typeface="Abadi"/>
              </a:rPr>
              <a:t>Payload and Flight Number</a:t>
            </a:r>
          </a:p>
          <a:p>
            <a:pPr>
              <a:lnSpc>
                <a:spcPct val="100000"/>
              </a:lnSpc>
              <a:spcBef>
                <a:spcPts val="1400"/>
              </a:spcBef>
            </a:pPr>
            <a:r>
              <a:rPr lang="en-US" sz="2200" dirty="0">
                <a:solidFill>
                  <a:schemeClr val="accent3">
                    <a:lumMod val="25000"/>
                  </a:schemeClr>
                </a:solidFill>
                <a:latin typeface="Abadi"/>
              </a:rPr>
              <a:t>Flight Number and Launch Site</a:t>
            </a:r>
          </a:p>
          <a:p>
            <a:pPr>
              <a:lnSpc>
                <a:spcPct val="100000"/>
              </a:lnSpc>
              <a:spcBef>
                <a:spcPts val="1400"/>
              </a:spcBef>
            </a:pPr>
            <a:r>
              <a:rPr lang="en-US" sz="2200" dirty="0">
                <a:solidFill>
                  <a:schemeClr val="accent3">
                    <a:lumMod val="25000"/>
                  </a:schemeClr>
                </a:solidFill>
                <a:latin typeface="Abadi"/>
              </a:rPr>
              <a:t>Payload and Launch Site</a:t>
            </a:r>
          </a:p>
          <a:p>
            <a:pPr>
              <a:lnSpc>
                <a:spcPct val="100000"/>
              </a:lnSpc>
              <a:spcBef>
                <a:spcPts val="1400"/>
              </a:spcBef>
            </a:pPr>
            <a:r>
              <a:rPr lang="en-US" sz="2200" dirty="0">
                <a:solidFill>
                  <a:schemeClr val="accent3">
                    <a:lumMod val="25000"/>
                  </a:schemeClr>
                </a:solidFill>
                <a:latin typeface="Abadi"/>
              </a:rPr>
              <a:t>Flight Number and Orbit Type</a:t>
            </a:r>
          </a:p>
          <a:p>
            <a:pPr>
              <a:lnSpc>
                <a:spcPct val="100000"/>
              </a:lnSpc>
              <a:spcBef>
                <a:spcPts val="1400"/>
              </a:spcBef>
            </a:pPr>
            <a:r>
              <a:rPr lang="en-US" sz="2200" dirty="0">
                <a:solidFill>
                  <a:schemeClr val="accent3">
                    <a:lumMod val="25000"/>
                  </a:schemeClr>
                </a:solidFill>
                <a:latin typeface="Abadi" panose="020B0604020104020204" pitchFamily="34" charset="0"/>
              </a:rPr>
              <a:t>Payload and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Data Visualization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0F1F44D7-B097-35CF-2B91-A2AF905579F3}"/>
              </a:ext>
            </a:extLst>
          </p:cNvPr>
          <p:cNvPicPr>
            <a:picLocks noChangeAspect="1"/>
          </p:cNvPicPr>
          <p:nvPr/>
        </p:nvPicPr>
        <p:blipFill>
          <a:blip r:embed="rId4"/>
          <a:stretch>
            <a:fillRect/>
          </a:stretch>
        </p:blipFill>
        <p:spPr>
          <a:xfrm>
            <a:off x="6096000" y="1372347"/>
            <a:ext cx="5711223" cy="2514647"/>
          </a:xfrm>
          <a:prstGeom prst="rect">
            <a:avLst/>
          </a:prstGeom>
        </p:spPr>
      </p:pic>
      <p:pic>
        <p:nvPicPr>
          <p:cNvPr id="8" name="Picture 7" descr="A picture containing screenshot, text, line&#10;&#10;Description automatically generated">
            <a:extLst>
              <a:ext uri="{FF2B5EF4-FFF2-40B4-BE49-F238E27FC236}">
                <a16:creationId xmlns:a16="http://schemas.microsoft.com/office/drawing/2014/main" id="{93AC73B8-2AB4-DB52-85EB-A489B3C464B5}"/>
              </a:ext>
            </a:extLst>
          </p:cNvPr>
          <p:cNvPicPr>
            <a:picLocks noChangeAspect="1"/>
          </p:cNvPicPr>
          <p:nvPr/>
        </p:nvPicPr>
        <p:blipFill>
          <a:blip r:embed="rId5"/>
          <a:stretch>
            <a:fillRect/>
          </a:stretch>
        </p:blipFill>
        <p:spPr>
          <a:xfrm>
            <a:off x="6096000" y="3899219"/>
            <a:ext cx="5711223" cy="273102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8440"/>
            <a:ext cx="477353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Further visualization tools such as Bar Graph and Line Plots were used for further analysis.</a:t>
            </a:r>
          </a:p>
          <a:p>
            <a:pPr>
              <a:lnSpc>
                <a:spcPct val="100000"/>
              </a:lnSpc>
              <a:spcBef>
                <a:spcPts val="1400"/>
              </a:spcBef>
            </a:pPr>
            <a:r>
              <a:rPr lang="en-US" sz="2200" dirty="0">
                <a:solidFill>
                  <a:schemeClr val="accent3">
                    <a:lumMod val="25000"/>
                  </a:schemeClr>
                </a:solidFill>
                <a:latin typeface="Abadi"/>
              </a:rPr>
              <a:t>Bar Graph was used to determine which orbits have the highest probability of success.</a:t>
            </a:r>
          </a:p>
          <a:p>
            <a:pPr>
              <a:lnSpc>
                <a:spcPct val="100000"/>
              </a:lnSpc>
              <a:spcBef>
                <a:spcPts val="1400"/>
              </a:spcBef>
            </a:pPr>
            <a:r>
              <a:rPr lang="en-US" sz="2200" dirty="0">
                <a:solidFill>
                  <a:schemeClr val="accent3">
                    <a:lumMod val="25000"/>
                  </a:schemeClr>
                </a:solidFill>
                <a:latin typeface="Abadi"/>
              </a:rPr>
              <a:t>Line Graph was used to show yearly trend of launch success.</a:t>
            </a:r>
          </a:p>
          <a:p>
            <a:pPr>
              <a:lnSpc>
                <a:spcPct val="100000"/>
              </a:lnSpc>
              <a:spcBef>
                <a:spcPts val="1400"/>
              </a:spcBef>
            </a:pPr>
            <a:r>
              <a:rPr lang="en-US" sz="2200" dirty="0">
                <a:solidFill>
                  <a:schemeClr val="accent3">
                    <a:lumMod val="25000"/>
                  </a:schemeClr>
                </a:solidFill>
                <a:latin typeface="Abadi"/>
              </a:rPr>
              <a:t>Then, feature engineering was used by creating dummy variables to categorical columns.</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Data Visualization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picture containing screenshot, text, colorfulness, rectangle&#10;&#10;Description automatically generated">
            <a:extLst>
              <a:ext uri="{FF2B5EF4-FFF2-40B4-BE49-F238E27FC236}">
                <a16:creationId xmlns:a16="http://schemas.microsoft.com/office/drawing/2014/main" id="{9AC7F5F3-6048-61EA-D238-F067C41CF5D6}"/>
              </a:ext>
            </a:extLst>
          </p:cNvPr>
          <p:cNvPicPr>
            <a:picLocks noChangeAspect="1"/>
          </p:cNvPicPr>
          <p:nvPr/>
        </p:nvPicPr>
        <p:blipFill>
          <a:blip r:embed="rId4"/>
          <a:stretch>
            <a:fillRect/>
          </a:stretch>
        </p:blipFill>
        <p:spPr>
          <a:xfrm>
            <a:off x="6096001" y="1497325"/>
            <a:ext cx="5715010" cy="2857505"/>
          </a:xfrm>
          <a:prstGeom prst="rect">
            <a:avLst/>
          </a:prstGeom>
        </p:spPr>
      </p:pic>
      <p:pic>
        <p:nvPicPr>
          <p:cNvPr id="8" name="Picture 7" descr="A picture containing line, plot, diagram, screenshot&#10;&#10;Description automatically generated">
            <a:extLst>
              <a:ext uri="{FF2B5EF4-FFF2-40B4-BE49-F238E27FC236}">
                <a16:creationId xmlns:a16="http://schemas.microsoft.com/office/drawing/2014/main" id="{0AB474A2-DCED-5ACE-7901-EF000618A901}"/>
              </a:ext>
            </a:extLst>
          </p:cNvPr>
          <p:cNvPicPr>
            <a:picLocks noChangeAspect="1"/>
          </p:cNvPicPr>
          <p:nvPr/>
        </p:nvPicPr>
        <p:blipFill>
          <a:blip r:embed="rId5"/>
          <a:stretch>
            <a:fillRect/>
          </a:stretch>
        </p:blipFill>
        <p:spPr>
          <a:xfrm>
            <a:off x="6096000" y="4436755"/>
            <a:ext cx="5715011" cy="1588818"/>
          </a:xfrm>
          <a:prstGeom prst="rect">
            <a:avLst/>
          </a:prstGeom>
        </p:spPr>
      </p:pic>
    </p:spTree>
    <p:extLst>
      <p:ext uri="{BB962C8B-B14F-4D97-AF65-F5344CB8AC3E}">
        <p14:creationId xmlns:p14="http://schemas.microsoft.com/office/powerpoint/2010/main" val="301316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448800" y="6446894"/>
            <a:ext cx="2743200" cy="401638"/>
          </a:xfrm>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47833"/>
            <a:ext cx="11117190" cy="5486399"/>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Different SQL queries are performed to get a better understanding of the dataset:</a:t>
            </a:r>
          </a:p>
          <a:p>
            <a:pPr>
              <a:lnSpc>
                <a:spcPct val="100000"/>
              </a:lnSpc>
              <a:spcBef>
                <a:spcPts val="1400"/>
              </a:spcBef>
            </a:pPr>
            <a:r>
              <a:rPr lang="en-US" sz="1600" dirty="0">
                <a:solidFill>
                  <a:schemeClr val="accent3">
                    <a:lumMod val="25000"/>
                  </a:schemeClr>
                </a:solidFill>
                <a:latin typeface="Abadi" panose="020B0604020104020204" pitchFamily="34" charset="0"/>
              </a:rPr>
              <a:t>Display the names of the launch sites</a:t>
            </a:r>
          </a:p>
          <a:p>
            <a:pPr>
              <a:lnSpc>
                <a:spcPct val="100000"/>
              </a:lnSpc>
              <a:spcBef>
                <a:spcPts val="1400"/>
              </a:spcBef>
            </a:pPr>
            <a:r>
              <a:rPr lang="en-US" sz="1600" dirty="0">
                <a:solidFill>
                  <a:schemeClr val="accent3">
                    <a:lumMod val="25000"/>
                  </a:schemeClr>
                </a:solidFill>
                <a:latin typeface="Abadi" panose="020B0604020104020204" pitchFamily="34" charset="0"/>
              </a:rPr>
              <a:t>Display 5 records where launch sites begin with the string ‘CCA’</a:t>
            </a:r>
          </a:p>
          <a:p>
            <a:pPr>
              <a:lnSpc>
                <a:spcPct val="100000"/>
              </a:lnSpc>
              <a:spcBef>
                <a:spcPts val="1400"/>
              </a:spcBef>
            </a:pPr>
            <a:r>
              <a:rPr lang="en-US" sz="1600" dirty="0">
                <a:solidFill>
                  <a:schemeClr val="accent3">
                    <a:lumMod val="25000"/>
                  </a:schemeClr>
                </a:solidFill>
                <a:latin typeface="Abadi" panose="020B0604020104020204" pitchFamily="34" charset="0"/>
              </a:rPr>
              <a:t>Display total payload mass carried by booster launched by NASA (CRS).</a:t>
            </a:r>
          </a:p>
          <a:p>
            <a:pPr>
              <a:lnSpc>
                <a:spcPct val="100000"/>
              </a:lnSpc>
              <a:spcBef>
                <a:spcPts val="1400"/>
              </a:spcBef>
            </a:pPr>
            <a:r>
              <a:rPr lang="en-US" sz="1600" dirty="0">
                <a:solidFill>
                  <a:schemeClr val="accent3">
                    <a:lumMod val="25000"/>
                  </a:schemeClr>
                </a:solidFill>
                <a:latin typeface="Abadi" panose="020B0604020104020204" pitchFamily="34" charset="0"/>
              </a:rPr>
              <a:t>Display the total payload mass carried by booster version F9 v1.1.</a:t>
            </a:r>
          </a:p>
          <a:p>
            <a:pPr>
              <a:lnSpc>
                <a:spcPct val="100000"/>
              </a:lnSpc>
              <a:spcBef>
                <a:spcPts val="1400"/>
              </a:spcBef>
            </a:pPr>
            <a:r>
              <a:rPr lang="en-IN" sz="1600" dirty="0">
                <a:latin typeface="Abadi" panose="020B0604020104020204" pitchFamily="34" charset="0"/>
              </a:rPr>
              <a:t>T</a:t>
            </a:r>
            <a:r>
              <a:rPr lang="en-IN" sz="1600" i="0" dirty="0">
                <a:effectLst/>
                <a:latin typeface="Abadi" panose="020B0604020104020204" pitchFamily="34" charset="0"/>
              </a:rPr>
              <a:t>he date when the first successful landing outcome in ground pad was achieved.</a:t>
            </a:r>
          </a:p>
          <a:p>
            <a:pPr>
              <a:lnSpc>
                <a:spcPct val="100000"/>
              </a:lnSpc>
              <a:spcBef>
                <a:spcPts val="1400"/>
              </a:spcBef>
            </a:pPr>
            <a:r>
              <a:rPr lang="en-IN" sz="1600" dirty="0">
                <a:latin typeface="Abadi" panose="020B0604020104020204" pitchFamily="34" charset="0"/>
              </a:rPr>
              <a:t>N</a:t>
            </a:r>
            <a:r>
              <a:rPr lang="en-IN" sz="1600" i="0" dirty="0">
                <a:effectLst/>
                <a:latin typeface="Abadi" panose="020B0604020104020204" pitchFamily="34" charset="0"/>
              </a:rPr>
              <a:t>ames of the boosters which have success in drone ship and have payload mass greater than 4000 but less than 6000</a:t>
            </a:r>
          </a:p>
          <a:p>
            <a:pPr>
              <a:lnSpc>
                <a:spcPct val="100000"/>
              </a:lnSpc>
              <a:spcBef>
                <a:spcPts val="1400"/>
              </a:spcBef>
            </a:pPr>
            <a:r>
              <a:rPr lang="en-IN" sz="1600" i="0" dirty="0">
                <a:effectLst/>
                <a:latin typeface="Abadi" panose="020B0604020104020204" pitchFamily="34" charset="0"/>
              </a:rPr>
              <a:t>List the total number of successful and failure mission outcomes</a:t>
            </a:r>
          </a:p>
          <a:p>
            <a:pPr>
              <a:lnSpc>
                <a:spcPct val="100000"/>
              </a:lnSpc>
              <a:spcBef>
                <a:spcPts val="1400"/>
              </a:spcBef>
            </a:pPr>
            <a:r>
              <a:rPr lang="en-IN" sz="1600" i="0" dirty="0">
                <a:effectLst/>
                <a:latin typeface="Abadi" panose="020B0604020104020204" pitchFamily="34" charset="0"/>
              </a:rPr>
              <a:t>List the names of the booster versions which have carried the maximum payload mass</a:t>
            </a:r>
          </a:p>
          <a:p>
            <a:pPr>
              <a:lnSpc>
                <a:spcPct val="100000"/>
              </a:lnSpc>
              <a:spcBef>
                <a:spcPts val="1400"/>
              </a:spcBef>
            </a:pPr>
            <a:r>
              <a:rPr lang="en-IN" sz="1600" i="0" dirty="0">
                <a:effectLst/>
                <a:latin typeface="Abadi" panose="020B0604020104020204" pitchFamily="34" charset="0"/>
              </a:rPr>
              <a:t>List the records which will display the month names, failure landing outcomes in drone ship ,booster versions, launch site for the months in year 2015</a:t>
            </a:r>
          </a:p>
          <a:p>
            <a:pPr>
              <a:lnSpc>
                <a:spcPct val="100000"/>
              </a:lnSpc>
              <a:spcBef>
                <a:spcPts val="1400"/>
              </a:spcBef>
            </a:pPr>
            <a:r>
              <a:rPr lang="en-IN" sz="1600" i="0" dirty="0">
                <a:effectLst/>
                <a:latin typeface="Abadi" panose="020B0604020104020204" pitchFamily="34" charset="0"/>
              </a:rPr>
              <a:t>Rank the count of successful landing outcomes between the date 04-06-2010 and 20-03-2017 in descending order</a:t>
            </a:r>
          </a:p>
          <a:p>
            <a:pPr marL="0" indent="0">
              <a:lnSpc>
                <a:spcPct val="100000"/>
              </a:lnSpc>
              <a:spcBef>
                <a:spcPts val="1400"/>
              </a:spcBef>
              <a:buNone/>
            </a:pPr>
            <a:r>
              <a:rPr lang="en-IN" sz="1600" dirty="0">
                <a:latin typeface="Abadi" panose="020B0604020104020204" pitchFamily="34" charset="0"/>
              </a:rPr>
              <a:t>GitHub URL: </a:t>
            </a:r>
            <a:r>
              <a:rPr lang="en-IN" sz="1600" dirty="0">
                <a:latin typeface="Abadi" panose="020B0604020104020204" pitchFamily="34" charset="0"/>
                <a:hlinkClick r:id="rId3"/>
              </a:rPr>
              <a:t>EDA with SQL</a:t>
            </a:r>
            <a:endParaRPr lang="en-IN" sz="1600" i="0" dirty="0">
              <a:effectLst/>
              <a:latin typeface="Abadi" panose="020B0604020104020204" pitchFamily="34" charset="0"/>
            </a:endParaRPr>
          </a:p>
          <a:p>
            <a:pPr marL="0" indent="0">
              <a:lnSpc>
                <a:spcPct val="100000"/>
              </a:lnSpc>
              <a:spcBef>
                <a:spcPts val="1400"/>
              </a:spcBef>
              <a:buNone/>
            </a:pPr>
            <a:endParaRPr lang="en-IN" sz="2000" i="0" dirty="0">
              <a:effectLst/>
              <a:latin typeface="Abadi" panose="020B0604020104020204" pitchFamily="34" charset="0"/>
            </a:endParaRPr>
          </a:p>
          <a:p>
            <a:pPr marL="0" indent="0">
              <a:lnSpc>
                <a:spcPct val="100000"/>
              </a:lnSpc>
              <a:spcBef>
                <a:spcPts val="1400"/>
              </a:spcBef>
              <a:buNone/>
            </a:pP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map was used to visualize the launch data using Folium. The coordinates are considered there, and a circle marker was used around each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Launch Outcomes (Failure, Success) were assigned to 0 and 1 with Red and Green markers on the map.</a:t>
            </a:r>
          </a:p>
          <a:p>
            <a:pPr>
              <a:lnSpc>
                <a:spcPct val="100000"/>
              </a:lnSpc>
              <a:spcBef>
                <a:spcPts val="1400"/>
              </a:spcBef>
            </a:pPr>
            <a:r>
              <a:rPr lang="en-US" sz="2200" dirty="0">
                <a:solidFill>
                  <a:schemeClr val="accent3">
                    <a:lumMod val="25000"/>
                  </a:schemeClr>
                </a:solidFill>
                <a:latin typeface="Abadi" panose="020B0604020104020204" pitchFamily="34" charset="0"/>
              </a:rPr>
              <a:t>Then, the distance of the launch sites from various landmarks are calculated for further observations such as:</a:t>
            </a:r>
          </a:p>
          <a:p>
            <a:pPr lvl="1">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The distance of launch sites from railways, highways, ports, etc.</a:t>
            </a:r>
          </a:p>
          <a:p>
            <a:pPr lvl="1">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The distance of launch sites from different cities.</a:t>
            </a:r>
          </a:p>
          <a:p>
            <a:r>
              <a:rPr lang="en-US" sz="2200" dirty="0"/>
              <a:t>GitHub URL: </a:t>
            </a:r>
            <a:r>
              <a:rPr lang="en-US" sz="2200" dirty="0">
                <a:hlinkClick r:id="rId3"/>
              </a:rPr>
              <a:t>Interactive Map</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with Plotly dash was created to allow users to visualize the data as per their needs.</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plotted which show the total launches by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Graphs were plotted showing the relationship between Outcome and Payload Mass for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Plotly Dash</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821579"/>
            <a:ext cx="9745589"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Predictive Analysis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Parallelogram 6">
            <a:extLst>
              <a:ext uri="{FF2B5EF4-FFF2-40B4-BE49-F238E27FC236}">
                <a16:creationId xmlns:a16="http://schemas.microsoft.com/office/drawing/2014/main" id="{29A9203A-5300-58A4-1B55-09CBD0D1C0FA}"/>
              </a:ext>
            </a:extLst>
          </p:cNvPr>
          <p:cNvSpPr/>
          <p:nvPr/>
        </p:nvSpPr>
        <p:spPr>
          <a:xfrm>
            <a:off x="4427220" y="1506880"/>
            <a:ext cx="3337560" cy="39373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Building the Model</a:t>
            </a:r>
          </a:p>
          <a:p>
            <a:pPr algn="ctr"/>
            <a:endParaRPr lang="en-IN" sz="2000" b="1" dirty="0"/>
          </a:p>
          <a:p>
            <a:pPr marL="285750" indent="-285750">
              <a:buFont typeface="Arial" panose="020B0604020202020204" pitchFamily="34" charset="0"/>
              <a:buChar char="•"/>
            </a:pPr>
            <a:r>
              <a:rPr lang="en-IN" dirty="0"/>
              <a:t>Fitting Data into different ML models</a:t>
            </a:r>
          </a:p>
          <a:p>
            <a:pPr marL="285750" indent="-285750">
              <a:buFont typeface="Arial" panose="020B0604020202020204" pitchFamily="34" charset="0"/>
              <a:buChar char="•"/>
            </a:pPr>
            <a:r>
              <a:rPr lang="en-IN" dirty="0"/>
              <a:t>Getting suitable Hyperparameter</a:t>
            </a:r>
          </a:p>
          <a:p>
            <a:pPr marL="285750" indent="-285750">
              <a:buFont typeface="Arial" panose="020B0604020202020204" pitchFamily="34" charset="0"/>
              <a:buChar char="•"/>
            </a:pPr>
            <a:endParaRPr lang="en-IN" dirty="0"/>
          </a:p>
        </p:txBody>
      </p:sp>
      <p:sp>
        <p:nvSpPr>
          <p:cNvPr id="8" name="Parallelogram 7">
            <a:extLst>
              <a:ext uri="{FF2B5EF4-FFF2-40B4-BE49-F238E27FC236}">
                <a16:creationId xmlns:a16="http://schemas.microsoft.com/office/drawing/2014/main" id="{9E8AFA3A-C0A4-3552-EDC7-17FFA39CA82E}"/>
              </a:ext>
            </a:extLst>
          </p:cNvPr>
          <p:cNvSpPr/>
          <p:nvPr/>
        </p:nvSpPr>
        <p:spPr>
          <a:xfrm>
            <a:off x="8253958" y="1506880"/>
            <a:ext cx="3337560" cy="3937375"/>
          </a:xfrm>
          <a:prstGeom prst="parallelogram">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Model Evaluation</a:t>
            </a:r>
          </a:p>
          <a:p>
            <a:pPr algn="ctr"/>
            <a:endParaRPr lang="en-IN" sz="2000" b="1" dirty="0"/>
          </a:p>
          <a:p>
            <a:pPr marL="285750" indent="-285750">
              <a:buFont typeface="Arial" panose="020B0604020202020204" pitchFamily="34" charset="0"/>
              <a:buChar char="•"/>
            </a:pPr>
            <a:r>
              <a:rPr lang="en-IN" dirty="0"/>
              <a:t>Checking the accuracy for each model</a:t>
            </a:r>
          </a:p>
          <a:p>
            <a:pPr marL="285750" indent="-285750">
              <a:buFont typeface="Arial" panose="020B0604020202020204" pitchFamily="34" charset="0"/>
              <a:buChar char="•"/>
            </a:pPr>
            <a:r>
              <a:rPr lang="en-IN" dirty="0"/>
              <a:t>Plotting the Confusion Matrix for models</a:t>
            </a:r>
          </a:p>
        </p:txBody>
      </p:sp>
      <p:sp>
        <p:nvSpPr>
          <p:cNvPr id="10" name="Parallelogram 9">
            <a:extLst>
              <a:ext uri="{FF2B5EF4-FFF2-40B4-BE49-F238E27FC236}">
                <a16:creationId xmlns:a16="http://schemas.microsoft.com/office/drawing/2014/main" id="{02E0452B-47BE-0501-A41B-F2F5A3D22D16}"/>
              </a:ext>
            </a:extLst>
          </p:cNvPr>
          <p:cNvSpPr/>
          <p:nvPr/>
        </p:nvSpPr>
        <p:spPr>
          <a:xfrm>
            <a:off x="600482" y="1506880"/>
            <a:ext cx="3337560" cy="3937375"/>
          </a:xfrm>
          <a:prstGeom prst="parallelogram">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Feature Engineering</a:t>
            </a:r>
          </a:p>
          <a:p>
            <a:r>
              <a:rPr lang="en-IN" dirty="0"/>
              <a:t> </a:t>
            </a:r>
          </a:p>
          <a:p>
            <a:pPr marL="285750" indent="-285750">
              <a:buFont typeface="Arial" panose="020B0604020202020204" pitchFamily="34" charset="0"/>
              <a:buChar char="•"/>
            </a:pPr>
            <a:r>
              <a:rPr lang="en-IN" dirty="0"/>
              <a:t>Load the dataset</a:t>
            </a:r>
          </a:p>
          <a:p>
            <a:pPr marL="285750" indent="-285750">
              <a:buFont typeface="Arial" panose="020B0604020202020204" pitchFamily="34" charset="0"/>
              <a:buChar char="•"/>
            </a:pPr>
            <a:r>
              <a:rPr lang="en-IN" dirty="0"/>
              <a:t>Transformation and Splitting of data</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12" name="Arrow: Notched Right 11">
            <a:extLst>
              <a:ext uri="{FF2B5EF4-FFF2-40B4-BE49-F238E27FC236}">
                <a16:creationId xmlns:a16="http://schemas.microsoft.com/office/drawing/2014/main" id="{5B3425E9-9F10-3DC3-6A5F-6048025AD67B}"/>
              </a:ext>
            </a:extLst>
          </p:cNvPr>
          <p:cNvSpPr/>
          <p:nvPr/>
        </p:nvSpPr>
        <p:spPr>
          <a:xfrm>
            <a:off x="3318510" y="3051810"/>
            <a:ext cx="1733550" cy="754380"/>
          </a:xfrm>
          <a:prstGeom prst="notch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Notched Right 12">
            <a:extLst>
              <a:ext uri="{FF2B5EF4-FFF2-40B4-BE49-F238E27FC236}">
                <a16:creationId xmlns:a16="http://schemas.microsoft.com/office/drawing/2014/main" id="{360CBCF6-088A-80AB-71F5-B74B8F640CDA}"/>
              </a:ext>
            </a:extLst>
          </p:cNvPr>
          <p:cNvSpPr/>
          <p:nvPr/>
        </p:nvSpPr>
        <p:spPr>
          <a:xfrm>
            <a:off x="7139942" y="3098377"/>
            <a:ext cx="1733550" cy="754380"/>
          </a:xfrm>
          <a:prstGeom prst="notch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48795" cy="36333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Some of the results that can be concluded from different analysis are as follows: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SVC, and Decision Tree are the best algorithms for prediction in terms of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SpaceX launches is directly proportional to the time in years they will finally perform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heavy payloads during the launch.</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the most successful launches across all the launching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 among all.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Flight Number vs. Launch Site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200" dirty="0"/>
              <a:t>The scatter plot of Flight Number vs. Launch Site shows that the larger the flights amount of the launch site, the success rate will be greater. However, CCAFS SLC40 shows the least pattern. </a:t>
            </a:r>
          </a:p>
        </p:txBody>
      </p:sp>
      <p:pic>
        <p:nvPicPr>
          <p:cNvPr id="6" name="Picture 5" descr="A picture containing text, line, screenshot&#10;&#10;Description automatically generated">
            <a:extLst>
              <a:ext uri="{FF2B5EF4-FFF2-40B4-BE49-F238E27FC236}">
                <a16:creationId xmlns:a16="http://schemas.microsoft.com/office/drawing/2014/main" id="{6241211E-B8B4-567A-06F4-662192FCAEAF}"/>
              </a:ext>
            </a:extLst>
          </p:cNvPr>
          <p:cNvPicPr>
            <a:picLocks noChangeAspect="1"/>
          </p:cNvPicPr>
          <p:nvPr/>
        </p:nvPicPr>
        <p:blipFill>
          <a:blip r:embed="rId2"/>
          <a:stretch>
            <a:fillRect/>
          </a:stretch>
        </p:blipFill>
        <p:spPr>
          <a:xfrm>
            <a:off x="630936" y="2237874"/>
            <a:ext cx="10917936" cy="428324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Launch Site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200" dirty="0"/>
              <a:t>The scatter plot of Payload vs. Launch Site doesn’t show any evident pattern. However, success rate goes higher if the payload mass is greater than 7000 kgs. </a:t>
            </a:r>
          </a:p>
        </p:txBody>
      </p:sp>
      <p:pic>
        <p:nvPicPr>
          <p:cNvPr id="6" name="Picture 5" descr="A picture containing screenshot, text, line&#10;&#10;Description automatically generated">
            <a:extLst>
              <a:ext uri="{FF2B5EF4-FFF2-40B4-BE49-F238E27FC236}">
                <a16:creationId xmlns:a16="http://schemas.microsoft.com/office/drawing/2014/main" id="{4E7A64FC-6B3D-3719-D489-EB9208F7EC72}"/>
              </a:ext>
            </a:extLst>
          </p:cNvPr>
          <p:cNvPicPr>
            <a:picLocks noChangeAspect="1"/>
          </p:cNvPicPr>
          <p:nvPr/>
        </p:nvPicPr>
        <p:blipFill>
          <a:blip r:embed="rId2"/>
          <a:stretch>
            <a:fillRect/>
          </a:stretch>
        </p:blipFill>
        <p:spPr>
          <a:xfrm>
            <a:off x="630936" y="2346158"/>
            <a:ext cx="10917936" cy="400892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200" dirty="0"/>
              <a:t>ES-L1, SSO, HEO, and GEO have 100% success rate throughout the launches. However, some of these orbits have only one launch data recorded, which makes it difficult to conclude. </a:t>
            </a:r>
          </a:p>
        </p:txBody>
      </p:sp>
      <p:pic>
        <p:nvPicPr>
          <p:cNvPr id="6" name="Picture 5" descr="A picture containing screenshot, text, colorfulness, rectangle&#10;&#10;Description automatically generated">
            <a:extLst>
              <a:ext uri="{FF2B5EF4-FFF2-40B4-BE49-F238E27FC236}">
                <a16:creationId xmlns:a16="http://schemas.microsoft.com/office/drawing/2014/main" id="{615155AC-EE70-0466-396E-AEE87047B218}"/>
              </a:ext>
            </a:extLst>
          </p:cNvPr>
          <p:cNvPicPr>
            <a:picLocks noChangeAspect="1"/>
          </p:cNvPicPr>
          <p:nvPr/>
        </p:nvPicPr>
        <p:blipFill>
          <a:blip r:embed="rId2"/>
          <a:stretch>
            <a:fillRect/>
          </a:stretch>
        </p:blipFill>
        <p:spPr>
          <a:xfrm>
            <a:off x="1554560" y="2290936"/>
            <a:ext cx="9082879" cy="395935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000" dirty="0"/>
              <a:t>The scatter plot shows that the larger the flight number on each orbit, the greater its success rate will be. However, GTO doesn’t follow this tread, and orbits having only 1 occurrence should be excluded from the statement.  </a:t>
            </a:r>
          </a:p>
        </p:txBody>
      </p:sp>
      <p:pic>
        <p:nvPicPr>
          <p:cNvPr id="6" name="Picture 5" descr="A picture containing text, line, plot, screenshot&#10;&#10;Description automatically generated">
            <a:extLst>
              <a:ext uri="{FF2B5EF4-FFF2-40B4-BE49-F238E27FC236}">
                <a16:creationId xmlns:a16="http://schemas.microsoft.com/office/drawing/2014/main" id="{39B7D484-61FF-C7BB-386E-1823A3BC12FA}"/>
              </a:ext>
            </a:extLst>
          </p:cNvPr>
          <p:cNvPicPr>
            <a:picLocks noChangeAspect="1"/>
          </p:cNvPicPr>
          <p:nvPr/>
        </p:nvPicPr>
        <p:blipFill>
          <a:blip r:embed="rId2"/>
          <a:stretch>
            <a:fillRect/>
          </a:stretch>
        </p:blipFill>
        <p:spPr>
          <a:xfrm>
            <a:off x="630935" y="2223502"/>
            <a:ext cx="10917936" cy="413157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000" dirty="0"/>
              <a:t>Heavier payload shows positive trend in case of LEO, ISS, and PO orbit. However, it has negative impact on MEO and VLEO orbit.</a:t>
            </a:r>
          </a:p>
        </p:txBody>
      </p:sp>
      <p:pic>
        <p:nvPicPr>
          <p:cNvPr id="6" name="Picture 5" descr="A picture containing text, line, screenshot&#10;&#10;Description automatically generated">
            <a:extLst>
              <a:ext uri="{FF2B5EF4-FFF2-40B4-BE49-F238E27FC236}">
                <a16:creationId xmlns:a16="http://schemas.microsoft.com/office/drawing/2014/main" id="{291B44BF-D5EF-9A88-E6C0-E19B8B1FBA3D}"/>
              </a:ext>
            </a:extLst>
          </p:cNvPr>
          <p:cNvPicPr>
            <a:picLocks noChangeAspect="1"/>
          </p:cNvPicPr>
          <p:nvPr/>
        </p:nvPicPr>
        <p:blipFill>
          <a:blip r:embed="rId2"/>
          <a:stretch>
            <a:fillRect/>
          </a:stretch>
        </p:blipFill>
        <p:spPr>
          <a:xfrm>
            <a:off x="630935" y="2228394"/>
            <a:ext cx="10917936" cy="429272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000" dirty="0"/>
              <a:t>The trend shows that success rate is increasing from the year 2013 until 2020.</a:t>
            </a:r>
          </a:p>
        </p:txBody>
      </p:sp>
      <p:pic>
        <p:nvPicPr>
          <p:cNvPr id="6" name="Picture 5" descr="A picture containing line, plot, diagram, screenshot&#10;&#10;Description automatically generated">
            <a:extLst>
              <a:ext uri="{FF2B5EF4-FFF2-40B4-BE49-F238E27FC236}">
                <a16:creationId xmlns:a16="http://schemas.microsoft.com/office/drawing/2014/main" id="{B30A5C07-1F01-60C4-946F-A3558487F69C}"/>
              </a:ext>
            </a:extLst>
          </p:cNvPr>
          <p:cNvPicPr>
            <a:picLocks noChangeAspect="1"/>
          </p:cNvPicPr>
          <p:nvPr/>
        </p:nvPicPr>
        <p:blipFill>
          <a:blip r:embed="rId3"/>
          <a:stretch>
            <a:fillRect/>
          </a:stretch>
        </p:blipFill>
        <p:spPr>
          <a:xfrm>
            <a:off x="630935" y="2141615"/>
            <a:ext cx="10917936" cy="407820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180"/>
            <a:ext cx="10515601" cy="85899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DISTINCT keyword was used to show unique launch sites from the SpaceX database.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6" name="Picture 5" descr="A screenshot of a computer&#10;&#10;Description automatically generated with medium confidence">
            <a:extLst>
              <a:ext uri="{FF2B5EF4-FFF2-40B4-BE49-F238E27FC236}">
                <a16:creationId xmlns:a16="http://schemas.microsoft.com/office/drawing/2014/main" id="{23A6DAEA-7D07-823A-6BE7-3121AFE27614}"/>
              </a:ext>
            </a:extLst>
          </p:cNvPr>
          <p:cNvPicPr>
            <a:picLocks noChangeAspect="1"/>
          </p:cNvPicPr>
          <p:nvPr/>
        </p:nvPicPr>
        <p:blipFill>
          <a:blip r:embed="rId3"/>
          <a:stretch>
            <a:fillRect/>
          </a:stretch>
        </p:blipFill>
        <p:spPr>
          <a:xfrm>
            <a:off x="770011" y="2261936"/>
            <a:ext cx="7598770" cy="395838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242" y="1673361"/>
            <a:ext cx="10603730" cy="78108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below shows the Launch Sites whose name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with medium confidence">
            <a:extLst>
              <a:ext uri="{FF2B5EF4-FFF2-40B4-BE49-F238E27FC236}">
                <a16:creationId xmlns:a16="http://schemas.microsoft.com/office/drawing/2014/main" id="{A7340080-23DA-003C-3499-414334B60EA8}"/>
              </a:ext>
            </a:extLst>
          </p:cNvPr>
          <p:cNvPicPr>
            <a:picLocks noChangeAspect="1"/>
          </p:cNvPicPr>
          <p:nvPr/>
        </p:nvPicPr>
        <p:blipFill>
          <a:blip r:embed="rId3"/>
          <a:stretch>
            <a:fillRect/>
          </a:stretch>
        </p:blipFill>
        <p:spPr>
          <a:xfrm>
            <a:off x="770010" y="2273967"/>
            <a:ext cx="8722905" cy="393432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1100"/>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Payload Mass was calculated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with low confidence">
            <a:extLst>
              <a:ext uri="{FF2B5EF4-FFF2-40B4-BE49-F238E27FC236}">
                <a16:creationId xmlns:a16="http://schemas.microsoft.com/office/drawing/2014/main" id="{71DB9DEE-FC26-54BC-6031-8E095340E1FA}"/>
              </a:ext>
            </a:extLst>
          </p:cNvPr>
          <p:cNvPicPr>
            <a:picLocks noChangeAspect="1"/>
          </p:cNvPicPr>
          <p:nvPr/>
        </p:nvPicPr>
        <p:blipFill>
          <a:blip r:embed="rId3"/>
          <a:stretch>
            <a:fillRect/>
          </a:stretch>
        </p:blipFill>
        <p:spPr>
          <a:xfrm>
            <a:off x="770011" y="2170463"/>
            <a:ext cx="9279147" cy="365282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7319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 was calculated using AVG keyword.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picture containing text, screenshot, font&#10;&#10;Description automatically generated">
            <a:extLst>
              <a:ext uri="{FF2B5EF4-FFF2-40B4-BE49-F238E27FC236}">
                <a16:creationId xmlns:a16="http://schemas.microsoft.com/office/drawing/2014/main" id="{4D9DF5FE-2702-F4F0-793E-82433AA0FD9E}"/>
              </a:ext>
            </a:extLst>
          </p:cNvPr>
          <p:cNvPicPr>
            <a:picLocks noChangeAspect="1"/>
          </p:cNvPicPr>
          <p:nvPr/>
        </p:nvPicPr>
        <p:blipFill>
          <a:blip r:embed="rId3"/>
          <a:stretch>
            <a:fillRect/>
          </a:stretch>
        </p:blipFill>
        <p:spPr>
          <a:xfrm>
            <a:off x="770011" y="2859782"/>
            <a:ext cx="9745588" cy="339000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3810"/>
            <a:ext cx="10142632" cy="82132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date was found for the SpaceX Launch Mission using the query given below.</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with low confidence">
            <a:extLst>
              <a:ext uri="{FF2B5EF4-FFF2-40B4-BE49-F238E27FC236}">
                <a16:creationId xmlns:a16="http://schemas.microsoft.com/office/drawing/2014/main" id="{A3536AC6-12D1-715A-D205-AE25AD8EF150}"/>
              </a:ext>
            </a:extLst>
          </p:cNvPr>
          <p:cNvPicPr>
            <a:picLocks noChangeAspect="1"/>
          </p:cNvPicPr>
          <p:nvPr/>
        </p:nvPicPr>
        <p:blipFill>
          <a:blip r:embed="rId3"/>
          <a:stretch>
            <a:fillRect/>
          </a:stretch>
        </p:blipFill>
        <p:spPr>
          <a:xfrm>
            <a:off x="770010" y="2454442"/>
            <a:ext cx="10142632" cy="370603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28750"/>
            <a:ext cx="8139377" cy="499846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Dashboard with Plotly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of the Model</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Summary of EDA</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Analysis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 from Machine Learning Lab</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7158"/>
            <a:ext cx="9745589" cy="761164"/>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query below shows the names of boosters which have successfully landed on drone ship and had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with low confidence">
            <a:extLst>
              <a:ext uri="{FF2B5EF4-FFF2-40B4-BE49-F238E27FC236}">
                <a16:creationId xmlns:a16="http://schemas.microsoft.com/office/drawing/2014/main" id="{1434C430-12BA-8C59-EC38-FABC21E2A78F}"/>
              </a:ext>
            </a:extLst>
          </p:cNvPr>
          <p:cNvPicPr>
            <a:picLocks noChangeAspect="1"/>
          </p:cNvPicPr>
          <p:nvPr/>
        </p:nvPicPr>
        <p:blipFill>
          <a:blip r:embed="rId3"/>
          <a:stretch>
            <a:fillRect/>
          </a:stretch>
        </p:blipFill>
        <p:spPr>
          <a:xfrm>
            <a:off x="770009" y="2569005"/>
            <a:ext cx="10306641" cy="35671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0930"/>
            <a:ext cx="9745589" cy="929607"/>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number of successful and failure mission outcomes was found using the query below. There are a total of 100 successful missions and 1 unsuccessful mission.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with medium confidence">
            <a:extLst>
              <a:ext uri="{FF2B5EF4-FFF2-40B4-BE49-F238E27FC236}">
                <a16:creationId xmlns:a16="http://schemas.microsoft.com/office/drawing/2014/main" id="{D8604DBF-61E6-CB8E-83B8-F747E5B7AAEE}"/>
              </a:ext>
            </a:extLst>
          </p:cNvPr>
          <p:cNvPicPr>
            <a:picLocks noChangeAspect="1"/>
          </p:cNvPicPr>
          <p:nvPr/>
        </p:nvPicPr>
        <p:blipFill>
          <a:blip r:embed="rId3"/>
          <a:stretch>
            <a:fillRect/>
          </a:stretch>
        </p:blipFill>
        <p:spPr>
          <a:xfrm>
            <a:off x="894042" y="2394284"/>
            <a:ext cx="9489211" cy="363128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5541"/>
            <a:ext cx="9745589" cy="7491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below query shows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with medium confidence">
            <a:extLst>
              <a:ext uri="{FF2B5EF4-FFF2-40B4-BE49-F238E27FC236}">
                <a16:creationId xmlns:a16="http://schemas.microsoft.com/office/drawing/2014/main" id="{3B66FAC0-BF9E-019A-0A91-A7CD4B669380}"/>
              </a:ext>
            </a:extLst>
          </p:cNvPr>
          <p:cNvPicPr>
            <a:picLocks noChangeAspect="1"/>
          </p:cNvPicPr>
          <p:nvPr/>
        </p:nvPicPr>
        <p:blipFill>
          <a:blip r:embed="rId3"/>
          <a:stretch>
            <a:fillRect/>
          </a:stretch>
        </p:blipFill>
        <p:spPr>
          <a:xfrm>
            <a:off x="770009" y="2374674"/>
            <a:ext cx="10058411" cy="39446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7000"/>
            <a:ext cx="9745589" cy="85741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below query shows the failed landing outcomes in drone ship, their booster versions, and launch site names from 2015 launch records.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with low confidence">
            <a:extLst>
              <a:ext uri="{FF2B5EF4-FFF2-40B4-BE49-F238E27FC236}">
                <a16:creationId xmlns:a16="http://schemas.microsoft.com/office/drawing/2014/main" id="{8FB9B638-DD23-8FB0-6F2B-6E4B8915A15A}"/>
              </a:ext>
            </a:extLst>
          </p:cNvPr>
          <p:cNvPicPr>
            <a:picLocks noChangeAspect="1"/>
          </p:cNvPicPr>
          <p:nvPr/>
        </p:nvPicPr>
        <p:blipFill>
          <a:blip r:embed="rId3"/>
          <a:stretch>
            <a:fillRect/>
          </a:stretch>
        </p:blipFill>
        <p:spPr>
          <a:xfrm>
            <a:off x="770011" y="2478480"/>
            <a:ext cx="9732878" cy="354709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994"/>
            <a:ext cx="9745589" cy="821322"/>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below query shows the rank the count of landing outcomes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with medium confidence">
            <a:extLst>
              <a:ext uri="{FF2B5EF4-FFF2-40B4-BE49-F238E27FC236}">
                <a16:creationId xmlns:a16="http://schemas.microsoft.com/office/drawing/2014/main" id="{087311C6-B5A6-680B-3B68-D3C4B5787975}"/>
              </a:ext>
            </a:extLst>
          </p:cNvPr>
          <p:cNvPicPr>
            <a:picLocks noChangeAspect="1"/>
          </p:cNvPicPr>
          <p:nvPr/>
        </p:nvPicPr>
        <p:blipFill>
          <a:blip r:embed="rId4"/>
          <a:stretch>
            <a:fillRect/>
          </a:stretch>
        </p:blipFill>
        <p:spPr>
          <a:xfrm>
            <a:off x="770011" y="2406316"/>
            <a:ext cx="9613242" cy="406420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3238"/>
            <a:ext cx="9745589" cy="76477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From the Folium map, we can see that all the launch sites of SpaceX are in The United States.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the Launch Sites</a:t>
            </a:r>
          </a:p>
        </p:txBody>
      </p:sp>
      <p:pic>
        <p:nvPicPr>
          <p:cNvPr id="6" name="Picture 5" descr="A map of the united states&#10;&#10;Description automatically generated">
            <a:extLst>
              <a:ext uri="{FF2B5EF4-FFF2-40B4-BE49-F238E27FC236}">
                <a16:creationId xmlns:a16="http://schemas.microsoft.com/office/drawing/2014/main" id="{A91CD45E-2857-323B-7F95-4766726F98B9}"/>
              </a:ext>
            </a:extLst>
          </p:cNvPr>
          <p:cNvPicPr>
            <a:picLocks noChangeAspect="1"/>
          </p:cNvPicPr>
          <p:nvPr/>
        </p:nvPicPr>
        <p:blipFill>
          <a:blip r:embed="rId4"/>
          <a:stretch>
            <a:fillRect/>
          </a:stretch>
        </p:blipFill>
        <p:spPr>
          <a:xfrm>
            <a:off x="854225" y="2316717"/>
            <a:ext cx="9865911" cy="421920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8938"/>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map shows the color-labeled launch outcomes on a launch site.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 Markers</a:t>
            </a:r>
          </a:p>
        </p:txBody>
      </p:sp>
      <p:pic>
        <p:nvPicPr>
          <p:cNvPr id="4" name="Picture 3" descr="A picture containing diagram, circle, map&#10;&#10;Description automatically generated">
            <a:extLst>
              <a:ext uri="{FF2B5EF4-FFF2-40B4-BE49-F238E27FC236}">
                <a16:creationId xmlns:a16="http://schemas.microsoft.com/office/drawing/2014/main" id="{2A831CD4-42D0-4B7B-BC93-326DA7DADFFB}"/>
              </a:ext>
            </a:extLst>
          </p:cNvPr>
          <p:cNvPicPr>
            <a:picLocks noChangeAspect="1"/>
          </p:cNvPicPr>
          <p:nvPr/>
        </p:nvPicPr>
        <p:blipFill>
          <a:blip r:embed="rId3"/>
          <a:stretch>
            <a:fillRect/>
          </a:stretch>
        </p:blipFill>
        <p:spPr>
          <a:xfrm>
            <a:off x="770011" y="2017987"/>
            <a:ext cx="9745588" cy="411811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9220"/>
            <a:ext cx="8597827"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map shows the distance of Launch Site from landmarks.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descr="A map of a city&#10;&#10;Description automatically generated with low confidence">
            <a:extLst>
              <a:ext uri="{FF2B5EF4-FFF2-40B4-BE49-F238E27FC236}">
                <a16:creationId xmlns:a16="http://schemas.microsoft.com/office/drawing/2014/main" id="{C5B85869-C2DF-93D6-4819-FAC4FC0002DE}"/>
              </a:ext>
            </a:extLst>
          </p:cNvPr>
          <p:cNvPicPr>
            <a:picLocks noChangeAspect="1"/>
          </p:cNvPicPr>
          <p:nvPr/>
        </p:nvPicPr>
        <p:blipFill>
          <a:blip r:embed="rId3"/>
          <a:stretch>
            <a:fillRect/>
          </a:stretch>
        </p:blipFill>
        <p:spPr>
          <a:xfrm>
            <a:off x="770011" y="1998269"/>
            <a:ext cx="8963536" cy="41213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5900"/>
            <a:ext cx="10530113" cy="5212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is a company who has revolutionize the space industry. It offers Falcon 9 rocket launches at a cost of 62 million dollars, while others cost around 165 million dollars. SpaceX cut its cost by reusing the first stage of the launch by re-landing the rocket, which is then to be used for the next mission. </a:t>
            </a:r>
          </a:p>
          <a:p>
            <a:pPr marL="0" indent="0">
              <a:spcBef>
                <a:spcPts val="1400"/>
              </a:spcBef>
              <a:buNone/>
            </a:pPr>
            <a:r>
              <a:rPr lang="en-US" sz="2200" dirty="0">
                <a:solidFill>
                  <a:schemeClr val="accent3">
                    <a:lumMod val="25000"/>
                  </a:schemeClr>
                </a:solidFill>
                <a:latin typeface="Abadi" panose="020B0604020104020204" pitchFamily="34" charset="0"/>
              </a:rPr>
              <a:t>As a Data Scientist of a startup rivaling SpaceX, the aim of this project is to create the machine learning model to predict if the first stage of the SpaceX Falcon 9 rocket will land successfully. This project is crucial to identify the right price to bid against SpaceX for a rocket launch.</a:t>
            </a: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The problems included are as follows:</a:t>
            </a:r>
          </a:p>
          <a:p>
            <a:pPr>
              <a:spcBef>
                <a:spcPts val="1400"/>
              </a:spcBef>
            </a:pPr>
            <a:r>
              <a:rPr lang="en-US" sz="2200" dirty="0">
                <a:solidFill>
                  <a:schemeClr val="accent3">
                    <a:lumMod val="25000"/>
                  </a:schemeClr>
                </a:solidFill>
                <a:latin typeface="Abadi" panose="020B0604020104020204" pitchFamily="34" charset="0"/>
              </a:rPr>
              <a:t>Identifying factors affecting the landing outcome.</a:t>
            </a:r>
          </a:p>
          <a:p>
            <a:pPr>
              <a:spcBef>
                <a:spcPts val="1400"/>
              </a:spcBef>
            </a:pPr>
            <a:r>
              <a:rPr lang="en-US" sz="2200" dirty="0">
                <a:solidFill>
                  <a:schemeClr val="accent3">
                    <a:lumMod val="25000"/>
                  </a:schemeClr>
                </a:solidFill>
                <a:latin typeface="Abadi" panose="020B0604020104020204" pitchFamily="34" charset="0"/>
              </a:rPr>
              <a:t>The relationship between each factors and how it is affecting the outcome.</a:t>
            </a:r>
          </a:p>
          <a:p>
            <a:pPr>
              <a:spcBef>
                <a:spcPts val="1400"/>
              </a:spcBef>
            </a:pPr>
            <a:r>
              <a:rPr lang="en-US" sz="2200" dirty="0">
                <a:solidFill>
                  <a:schemeClr val="accent3">
                    <a:lumMod val="25000"/>
                  </a:schemeClr>
                </a:solidFill>
                <a:latin typeface="Abadi" panose="020B0604020104020204" pitchFamily="34" charset="0"/>
              </a:rPr>
              <a:t>Identifying the suitable condition to increase the probability of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Success Percentage for each Launch Site</a:t>
            </a:r>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162161" y="5857886"/>
            <a:ext cx="2179305" cy="319077"/>
          </a:xfrm>
        </p:spPr>
        <p:txBody>
          <a:bodyPr/>
          <a:lstStyle/>
          <a:p>
            <a:pPr defTabSz="722376">
              <a:spcAft>
                <a:spcPts val="600"/>
              </a:spcAft>
            </a:pPr>
            <a:fld id="{5075537C-CA84-1446-933C-8E9D027F9201}" type="slidenum">
              <a:rPr lang="en-US" sz="1264" kern="1200">
                <a:solidFill>
                  <a:srgbClr val="1C7DDB"/>
                </a:solidFill>
                <a:latin typeface="Abadi" panose="020B0604020104020204" pitchFamily="34" charset="0"/>
                <a:ea typeface="+mn-ea"/>
                <a:cs typeface="+mn-cs"/>
              </a:rPr>
              <a:pPr defTabSz="722376">
                <a:spcAft>
                  <a:spcPts val="600"/>
                </a:spcAft>
              </a:pPr>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50533" y="2228087"/>
            <a:ext cx="7742276" cy="436186"/>
          </a:xfrm>
          <a:prstGeom prst="rect">
            <a:avLst/>
          </a:prstGeom>
        </p:spPr>
        <p:txBody>
          <a:bodyPr lIns="91440" tIns="45720" rIns="91440" bIns="45720" anchor="t">
            <a:normAutofit/>
          </a:bodyPr>
          <a:lstStyle/>
          <a:p>
            <a:pPr marL="0" indent="0" defTabSz="722376">
              <a:lnSpc>
                <a:spcPct val="100000"/>
              </a:lnSpc>
              <a:spcBef>
                <a:spcPts val="1106"/>
              </a:spcBef>
              <a:buNone/>
            </a:pPr>
            <a:r>
              <a:rPr lang="en-US" sz="1738" kern="1200">
                <a:solidFill>
                  <a:schemeClr val="accent3">
                    <a:lumMod val="25000"/>
                  </a:schemeClr>
                </a:solidFill>
                <a:latin typeface="Abadi"/>
                <a:ea typeface="+mn-ea"/>
                <a:cs typeface="+mn-cs"/>
              </a:rPr>
              <a:t>KSC LC-39A has the highest success percentage among all the launch sites.</a:t>
            </a:r>
            <a:endParaRPr lang="en-US" sz="2200">
              <a:solidFill>
                <a:schemeClr val="accent3">
                  <a:lumMod val="25000"/>
                </a:schemeClr>
              </a:solidFill>
              <a:latin typeface="Abadi"/>
            </a:endParaRPr>
          </a:p>
        </p:txBody>
      </p:sp>
      <p:pic>
        <p:nvPicPr>
          <p:cNvPr id="4" name="Picture 3" descr="A picture containing text, screenshot, diagram, font&#10;&#10;Description automatically generated">
            <a:extLst>
              <a:ext uri="{FF2B5EF4-FFF2-40B4-BE49-F238E27FC236}">
                <a16:creationId xmlns:a16="http://schemas.microsoft.com/office/drawing/2014/main" id="{4927D133-6BB4-370D-3FDC-FE6B9FFA3DA1}"/>
              </a:ext>
            </a:extLst>
          </p:cNvPr>
          <p:cNvPicPr>
            <a:picLocks noChangeAspect="1"/>
          </p:cNvPicPr>
          <p:nvPr/>
        </p:nvPicPr>
        <p:blipFill>
          <a:blip r:embed="rId2"/>
          <a:stretch>
            <a:fillRect/>
          </a:stretch>
        </p:blipFill>
        <p:spPr>
          <a:xfrm>
            <a:off x="1850533" y="2654420"/>
            <a:ext cx="7173546" cy="352254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mj-lt"/>
                <a:ea typeface="+mj-ea"/>
                <a:cs typeface="+mj-cs"/>
              </a:rPr>
              <a:t>Highest Launch Success Ratio</a:t>
            </a: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17607192-C1D7-2AA8-88D3-6A30587C7190}"/>
              </a:ext>
            </a:extLst>
          </p:cNvPr>
          <p:cNvPicPr>
            <a:picLocks noChangeAspect="1"/>
          </p:cNvPicPr>
          <p:nvPr/>
        </p:nvPicPr>
        <p:blipFill>
          <a:blip r:embed="rId2"/>
          <a:stretch>
            <a:fillRect/>
          </a:stretch>
        </p:blipFill>
        <p:spPr>
          <a:xfrm>
            <a:off x="1875235" y="2633472"/>
            <a:ext cx="8438482" cy="3586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Payload vs Launch Outcome Scatter Plot </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marL="0" indent="0">
              <a:spcBef>
                <a:spcPts val="1400"/>
              </a:spcBef>
              <a:buNone/>
            </a:pPr>
            <a:r>
              <a:rPr lang="en-US" sz="2200" dirty="0"/>
              <a:t>The scatter plot shows the relation between payload mass and the launch outcome. The slider can be used to set the range of payload mass.</a:t>
            </a:r>
          </a:p>
        </p:txBody>
      </p:sp>
      <p:pic>
        <p:nvPicPr>
          <p:cNvPr id="9" name="Picture 8" descr="A picture containing text, screenshot, plot, line&#10;&#10;Description automatically generated">
            <a:extLst>
              <a:ext uri="{FF2B5EF4-FFF2-40B4-BE49-F238E27FC236}">
                <a16:creationId xmlns:a16="http://schemas.microsoft.com/office/drawing/2014/main" id="{CB7EE715-B8E4-CDFF-1C77-15880402827D}"/>
              </a:ext>
            </a:extLst>
          </p:cNvPr>
          <p:cNvPicPr>
            <a:picLocks noChangeAspect="1"/>
          </p:cNvPicPr>
          <p:nvPr/>
        </p:nvPicPr>
        <p:blipFill>
          <a:blip r:embed="rId2"/>
          <a:stretch>
            <a:fillRect/>
          </a:stretch>
        </p:blipFill>
        <p:spPr>
          <a:xfrm>
            <a:off x="4654296" y="879749"/>
            <a:ext cx="6903720" cy="54766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47536" y="1672363"/>
            <a:ext cx="4130431" cy="212708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According to the Bar Graph, it can be seen that Decision Tree has the best accuracy score among the other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picture containing colorfulness, screenshot, rectangle, graphics&#10;&#10;Description automatically generated">
            <a:extLst>
              <a:ext uri="{FF2B5EF4-FFF2-40B4-BE49-F238E27FC236}">
                <a16:creationId xmlns:a16="http://schemas.microsoft.com/office/drawing/2014/main" id="{91A41321-B1D6-FAD6-5FB3-AED09D062EB2}"/>
              </a:ext>
            </a:extLst>
          </p:cNvPr>
          <p:cNvPicPr>
            <a:picLocks noChangeAspect="1"/>
          </p:cNvPicPr>
          <p:nvPr/>
        </p:nvPicPr>
        <p:blipFill>
          <a:blip r:embed="rId3"/>
          <a:stretch>
            <a:fillRect/>
          </a:stretch>
        </p:blipFill>
        <p:spPr>
          <a:xfrm>
            <a:off x="734028" y="1672363"/>
            <a:ext cx="6413508" cy="43532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5460001"/>
            <a:ext cx="10687962" cy="817972"/>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picture shows the confusion matrix for Decision Tree model, which shows that the classifier can distinguish between the different classes. However, some unsuccessful landing are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computer&#10;&#10;Description automatically generated with medium confidence">
            <a:extLst>
              <a:ext uri="{FF2B5EF4-FFF2-40B4-BE49-F238E27FC236}">
                <a16:creationId xmlns:a16="http://schemas.microsoft.com/office/drawing/2014/main" id="{E2FA7375-E15B-50FA-D2DB-0B04E05B4952}"/>
              </a:ext>
            </a:extLst>
          </p:cNvPr>
          <p:cNvPicPr>
            <a:picLocks noChangeAspect="1"/>
          </p:cNvPicPr>
          <p:nvPr/>
        </p:nvPicPr>
        <p:blipFill>
          <a:blip r:embed="rId3"/>
          <a:stretch>
            <a:fillRect/>
          </a:stretch>
        </p:blipFill>
        <p:spPr>
          <a:xfrm>
            <a:off x="3429534" y="1307043"/>
            <a:ext cx="5196554" cy="401289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results that can be concluded from different analysis are as follows: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is the best algorithms for prediction in terms of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SpaceX launches is directly proportional to the time in years they will finally perform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heavy payloads during the launch.</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the most successful launches across all the launching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 among all.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Here’s the GitHub URL to the repository which contains all the files related to the project.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Capstone 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one-hot encoding for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Logistic Regression, KNN, SVM, and Decision Tree models have been built for prediction.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by using REST API and Web Scrapping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The data about rocket launches was collected by SpaceX REST API using the GET request. Then, the JSON response was converted to pandas dataframe and processed further.  </a:t>
            </a:r>
          </a:p>
          <a:p>
            <a:pPr>
              <a:lnSpc>
                <a:spcPct val="100000"/>
              </a:lnSpc>
              <a:spcBef>
                <a:spcPts val="1400"/>
              </a:spcBef>
            </a:pPr>
            <a:r>
              <a:rPr lang="en-US" sz="2200" dirty="0">
                <a:solidFill>
                  <a:schemeClr val="accent3">
                    <a:lumMod val="25000"/>
                  </a:schemeClr>
                </a:solidFill>
                <a:latin typeface="Abadi" panose="020B0604020104020204" pitchFamily="34" charset="0"/>
              </a:rPr>
              <a:t>For Web Scrapping, BeautifulSoup was used to extract the launch records as HTML tables, which was then converted to pandas dataframe.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43133" y="5698736"/>
            <a:ext cx="4640263" cy="54905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Data Collection API</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9" name="Group 8">
            <a:extLst>
              <a:ext uri="{FF2B5EF4-FFF2-40B4-BE49-F238E27FC236}">
                <a16:creationId xmlns:a16="http://schemas.microsoft.com/office/drawing/2014/main" id="{50388036-55FF-9984-709E-334EC4F190B1}"/>
              </a:ext>
            </a:extLst>
          </p:cNvPr>
          <p:cNvGrpSpPr/>
          <p:nvPr/>
        </p:nvGrpSpPr>
        <p:grpSpPr>
          <a:xfrm>
            <a:off x="1371600" y="1954530"/>
            <a:ext cx="3783330" cy="3493360"/>
            <a:chOff x="1371600" y="1954530"/>
            <a:chExt cx="3783330" cy="3493360"/>
          </a:xfrm>
        </p:grpSpPr>
        <p:sp>
          <p:nvSpPr>
            <p:cNvPr id="2" name="Flowchart: Alternate Process 1">
              <a:extLst>
                <a:ext uri="{FF2B5EF4-FFF2-40B4-BE49-F238E27FC236}">
                  <a16:creationId xmlns:a16="http://schemas.microsoft.com/office/drawing/2014/main" id="{478AFE37-6050-5190-30A6-7386746BA6B1}"/>
                </a:ext>
              </a:extLst>
            </p:cNvPr>
            <p:cNvSpPr/>
            <p:nvPr/>
          </p:nvSpPr>
          <p:spPr>
            <a:xfrm>
              <a:off x="1371600" y="1954530"/>
              <a:ext cx="3783330" cy="9944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Get Request for rocket launch from</a:t>
              </a:r>
            </a:p>
            <a:p>
              <a:pPr algn="ctr"/>
              <a:r>
                <a:rPr lang="en-IN" dirty="0"/>
                <a:t>SpaceX REST API</a:t>
              </a:r>
            </a:p>
          </p:txBody>
        </p:sp>
        <p:sp>
          <p:nvSpPr>
            <p:cNvPr id="7" name="Flowchart: Alternate Process 6">
              <a:extLst>
                <a:ext uri="{FF2B5EF4-FFF2-40B4-BE49-F238E27FC236}">
                  <a16:creationId xmlns:a16="http://schemas.microsoft.com/office/drawing/2014/main" id="{DB5F6618-7050-0D9D-352D-1E6A877F85FC}"/>
                </a:ext>
              </a:extLst>
            </p:cNvPr>
            <p:cNvSpPr/>
            <p:nvPr/>
          </p:nvSpPr>
          <p:spPr>
            <a:xfrm>
              <a:off x="1371600" y="3204005"/>
              <a:ext cx="3783330" cy="9944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API returns data in JSON </a:t>
              </a:r>
            </a:p>
          </p:txBody>
        </p:sp>
        <p:sp>
          <p:nvSpPr>
            <p:cNvPr id="8" name="Flowchart: Alternate Process 7">
              <a:extLst>
                <a:ext uri="{FF2B5EF4-FFF2-40B4-BE49-F238E27FC236}">
                  <a16:creationId xmlns:a16="http://schemas.microsoft.com/office/drawing/2014/main" id="{84D9999E-4674-4C57-1F77-1691D7DDC6AE}"/>
                </a:ext>
              </a:extLst>
            </p:cNvPr>
            <p:cNvSpPr/>
            <p:nvPr/>
          </p:nvSpPr>
          <p:spPr>
            <a:xfrm>
              <a:off x="1371600" y="4453480"/>
              <a:ext cx="3783330" cy="9944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Normalise data into dataframe (csv files) for filtration</a:t>
              </a:r>
            </a:p>
          </p:txBody>
        </p:sp>
      </p:grpSp>
      <p:pic>
        <p:nvPicPr>
          <p:cNvPr id="11" name="Picture 10" descr="A picture containing text, font, line, screenshot&#10;&#10;Description automatically generated">
            <a:extLst>
              <a:ext uri="{FF2B5EF4-FFF2-40B4-BE49-F238E27FC236}">
                <a16:creationId xmlns:a16="http://schemas.microsoft.com/office/drawing/2014/main" id="{44D10309-B76B-7DB7-6241-F52133609F8A}"/>
              </a:ext>
            </a:extLst>
          </p:cNvPr>
          <p:cNvPicPr>
            <a:picLocks noChangeAspect="1"/>
          </p:cNvPicPr>
          <p:nvPr/>
        </p:nvPicPr>
        <p:blipFill>
          <a:blip r:embed="rId4"/>
          <a:stretch>
            <a:fillRect/>
          </a:stretch>
        </p:blipFill>
        <p:spPr>
          <a:xfrm>
            <a:off x="5660124" y="1819683"/>
            <a:ext cx="6289558" cy="1384322"/>
          </a:xfrm>
          <a:prstGeom prst="rect">
            <a:avLst/>
          </a:prstGeom>
        </p:spPr>
      </p:pic>
      <p:pic>
        <p:nvPicPr>
          <p:cNvPr id="13" name="Picture 12" descr="A screenshot of a computer&#10;&#10;Description automatically generated with low confidence">
            <a:extLst>
              <a:ext uri="{FF2B5EF4-FFF2-40B4-BE49-F238E27FC236}">
                <a16:creationId xmlns:a16="http://schemas.microsoft.com/office/drawing/2014/main" id="{A9A7A01D-7A8A-51E9-0845-ADBC45CCCEC6}"/>
              </a:ext>
            </a:extLst>
          </p:cNvPr>
          <p:cNvPicPr>
            <a:picLocks noChangeAspect="1"/>
          </p:cNvPicPr>
          <p:nvPr/>
        </p:nvPicPr>
        <p:blipFill>
          <a:blip r:embed="rId5"/>
          <a:stretch>
            <a:fillRect/>
          </a:stretch>
        </p:blipFill>
        <p:spPr>
          <a:xfrm>
            <a:off x="5660123" y="3204005"/>
            <a:ext cx="6289557" cy="251163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57250" y="5675678"/>
            <a:ext cx="4812030" cy="491272"/>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Data Collection Scrapping</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Group 4">
            <a:extLst>
              <a:ext uri="{FF2B5EF4-FFF2-40B4-BE49-F238E27FC236}">
                <a16:creationId xmlns:a16="http://schemas.microsoft.com/office/drawing/2014/main" id="{49ED4EF7-A9AB-CCFB-F512-05BB51393DDD}"/>
              </a:ext>
            </a:extLst>
          </p:cNvPr>
          <p:cNvGrpSpPr/>
          <p:nvPr/>
        </p:nvGrpSpPr>
        <p:grpSpPr>
          <a:xfrm>
            <a:off x="1371600" y="1954530"/>
            <a:ext cx="3783330" cy="3493360"/>
            <a:chOff x="1371600" y="1954530"/>
            <a:chExt cx="3783330" cy="3493360"/>
          </a:xfrm>
        </p:grpSpPr>
        <p:sp>
          <p:nvSpPr>
            <p:cNvPr id="7" name="Flowchart: Alternate Process 6">
              <a:extLst>
                <a:ext uri="{FF2B5EF4-FFF2-40B4-BE49-F238E27FC236}">
                  <a16:creationId xmlns:a16="http://schemas.microsoft.com/office/drawing/2014/main" id="{2DCD7B86-8108-7BB9-C7D9-6C289E74088E}"/>
                </a:ext>
              </a:extLst>
            </p:cNvPr>
            <p:cNvSpPr/>
            <p:nvPr/>
          </p:nvSpPr>
          <p:spPr>
            <a:xfrm>
              <a:off x="1371600" y="1954530"/>
              <a:ext cx="3783330" cy="9944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Get HTML Response from</a:t>
              </a:r>
            </a:p>
            <a:p>
              <a:pPr algn="ctr"/>
              <a:r>
                <a:rPr lang="en-IN" dirty="0"/>
                <a:t>Wikipedia</a:t>
              </a:r>
            </a:p>
          </p:txBody>
        </p:sp>
        <p:sp>
          <p:nvSpPr>
            <p:cNvPr id="8" name="Flowchart: Alternate Process 7">
              <a:extLst>
                <a:ext uri="{FF2B5EF4-FFF2-40B4-BE49-F238E27FC236}">
                  <a16:creationId xmlns:a16="http://schemas.microsoft.com/office/drawing/2014/main" id="{C0BD1DBF-4FCF-9E38-AE3C-4C5E13AD8D85}"/>
                </a:ext>
              </a:extLst>
            </p:cNvPr>
            <p:cNvSpPr/>
            <p:nvPr/>
          </p:nvSpPr>
          <p:spPr>
            <a:xfrm>
              <a:off x="1371600" y="3204005"/>
              <a:ext cx="3783330" cy="9944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Extract data using </a:t>
              </a:r>
              <a:r>
                <a:rPr lang="en-IN" dirty="0" err="1"/>
                <a:t>BeautifulSoup</a:t>
              </a:r>
              <a:endParaRPr lang="en-IN" dirty="0"/>
            </a:p>
          </p:txBody>
        </p:sp>
        <p:sp>
          <p:nvSpPr>
            <p:cNvPr id="9" name="Flowchart: Alternate Process 8">
              <a:extLst>
                <a:ext uri="{FF2B5EF4-FFF2-40B4-BE49-F238E27FC236}">
                  <a16:creationId xmlns:a16="http://schemas.microsoft.com/office/drawing/2014/main" id="{026FEBC2-7AF3-6458-1911-984AE2B23322}"/>
                </a:ext>
              </a:extLst>
            </p:cNvPr>
            <p:cNvSpPr/>
            <p:nvPr/>
          </p:nvSpPr>
          <p:spPr>
            <a:xfrm>
              <a:off x="1371600" y="4453480"/>
              <a:ext cx="3783330" cy="9944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Normalise data into dataframe (csv files) for filtration</a:t>
              </a:r>
            </a:p>
          </p:txBody>
        </p:sp>
      </p:grpSp>
      <p:pic>
        <p:nvPicPr>
          <p:cNvPr id="12" name="Picture 11" descr="A screenshot of a computer&#10;&#10;Description automatically generated with low confidence">
            <a:extLst>
              <a:ext uri="{FF2B5EF4-FFF2-40B4-BE49-F238E27FC236}">
                <a16:creationId xmlns:a16="http://schemas.microsoft.com/office/drawing/2014/main" id="{919831B5-848B-A7BA-4D87-C3581785F087}"/>
              </a:ext>
            </a:extLst>
          </p:cNvPr>
          <p:cNvPicPr>
            <a:picLocks noChangeAspect="1"/>
          </p:cNvPicPr>
          <p:nvPr/>
        </p:nvPicPr>
        <p:blipFill rotWithShape="1">
          <a:blip r:embed="rId4"/>
          <a:srcRect l="-5939" r="-5939"/>
          <a:stretch/>
        </p:blipFill>
        <p:spPr>
          <a:xfrm>
            <a:off x="5246371" y="1806283"/>
            <a:ext cx="6816966" cy="1488552"/>
          </a:xfrm>
          <a:prstGeom prst="rect">
            <a:avLst/>
          </a:prstGeom>
        </p:spPr>
      </p:pic>
      <p:pic>
        <p:nvPicPr>
          <p:cNvPr id="14" name="Picture 13" descr="A picture containing text, font, screenshot&#10;&#10;Description automatically generated">
            <a:extLst>
              <a:ext uri="{FF2B5EF4-FFF2-40B4-BE49-F238E27FC236}">
                <a16:creationId xmlns:a16="http://schemas.microsoft.com/office/drawing/2014/main" id="{AD85FBC0-1895-2271-3303-BCAB87B3171D}"/>
              </a:ext>
            </a:extLst>
          </p:cNvPr>
          <p:cNvPicPr>
            <a:picLocks noChangeAspect="1"/>
          </p:cNvPicPr>
          <p:nvPr/>
        </p:nvPicPr>
        <p:blipFill>
          <a:blip r:embed="rId5"/>
          <a:stretch>
            <a:fillRect/>
          </a:stretch>
        </p:blipFill>
        <p:spPr>
          <a:xfrm>
            <a:off x="5573990" y="3985874"/>
            <a:ext cx="6161728" cy="1371600"/>
          </a:xfrm>
          <a:prstGeom prst="rect">
            <a:avLst/>
          </a:prstGeom>
        </p:spPr>
      </p:pic>
      <p:pic>
        <p:nvPicPr>
          <p:cNvPr id="16" name="Picture 15">
            <a:extLst>
              <a:ext uri="{FF2B5EF4-FFF2-40B4-BE49-F238E27FC236}">
                <a16:creationId xmlns:a16="http://schemas.microsoft.com/office/drawing/2014/main" id="{B42D9B1F-EC8F-D852-19BD-1C87574DA142}"/>
              </a:ext>
            </a:extLst>
          </p:cNvPr>
          <p:cNvPicPr>
            <a:picLocks noChangeAspect="1"/>
          </p:cNvPicPr>
          <p:nvPr/>
        </p:nvPicPr>
        <p:blipFill>
          <a:blip r:embed="rId6"/>
          <a:stretch>
            <a:fillRect/>
          </a:stretch>
        </p:blipFill>
        <p:spPr>
          <a:xfrm>
            <a:off x="5573991" y="3157438"/>
            <a:ext cx="6161728" cy="7145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1267</TotalTime>
  <Words>1909</Words>
  <Application>Microsoft Office PowerPoint</Application>
  <PresentationFormat>Widescreen</PresentationFormat>
  <Paragraphs>246</Paragraphs>
  <Slides>48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Kumar, Pratik</cp:lastModifiedBy>
  <cp:revision>222</cp:revision>
  <dcterms:created xsi:type="dcterms:W3CDTF">2021-04-29T18:58:34Z</dcterms:created>
  <dcterms:modified xsi:type="dcterms:W3CDTF">2023-05-22T11:05:17Z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